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83" r:id="rId6"/>
    <p:sldId id="269" r:id="rId7"/>
    <p:sldId id="260" r:id="rId8"/>
    <p:sldId id="261" r:id="rId9"/>
    <p:sldId id="263" r:id="rId10"/>
    <p:sldId id="264" r:id="rId11"/>
    <p:sldId id="266" r:id="rId12"/>
    <p:sldId id="270" r:id="rId13"/>
    <p:sldId id="267" r:id="rId14"/>
    <p:sldId id="272" r:id="rId15"/>
    <p:sldId id="284" r:id="rId16"/>
    <p:sldId id="273" r:id="rId17"/>
    <p:sldId id="271" r:id="rId18"/>
    <p:sldId id="281" r:id="rId19"/>
    <p:sldId id="282" r:id="rId20"/>
    <p:sldId id="274" r:id="rId21"/>
    <p:sldId id="275" r:id="rId22"/>
    <p:sldId id="280" r:id="rId23"/>
    <p:sldId id="276" r:id="rId24"/>
    <p:sldId id="278" r:id="rId25"/>
    <p:sldId id="287" r:id="rId26"/>
    <p:sldId id="286" r:id="rId27"/>
    <p:sldId id="288" r:id="rId28"/>
    <p:sldId id="28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FF6600"/>
    <a:srgbClr val="FF99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AE1A-A444-4C46-A48E-C9D757555C5F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7345-7374-47AD-8192-C3F2870C5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 observational LDCT screening study, ELCAP demonstrated</a:t>
            </a:r>
            <a:r>
              <a:rPr lang="en-US" altLang="ko-KR" baseline="0" dirty="0" smtClean="0"/>
              <a:t> that the nodule size was closely related with probability of lung cancer.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D9083-CD1B-4EFA-84CC-ECF7B7FFE93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To test the performance of Lung-RADS, the system</a:t>
            </a:r>
            <a:r>
              <a:rPr lang="en-US" altLang="ko-KR" baseline="0" dirty="0" smtClean="0"/>
              <a:t> was retrospectively applied in the NLST. As you can imagine, Lung-RADS could dramatically decrease positive screening rate and false positive rate at the cost of 10 to 15% of decreased sensitivity.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F667-619D-48FE-9A97-8C47DC707EA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8BEA3-5FA7-4D75-A0C5-BE071A8996E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 is</a:t>
            </a:r>
            <a:r>
              <a:rPr lang="en-US" altLang="ko-KR" baseline="0" dirty="0" smtClean="0"/>
              <a:t> another lung cancer risk prediction model.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9B4-996F-0544-A287-3756356C2A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Many biomarkers are being researched now. I found an article showing a promising result,</a:t>
            </a:r>
            <a:r>
              <a:rPr lang="en-US" altLang="ko-KR" baseline="0" dirty="0" smtClean="0"/>
              <a:t> which was dealing with </a:t>
            </a:r>
            <a:r>
              <a:rPr lang="en-US" altLang="ko-KR" baseline="0" dirty="0" err="1" smtClean="0"/>
              <a:t>miRNA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F667-619D-48FE-9A97-8C47DC707EA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COSMOS trial: </a:t>
            </a:r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Nonrandomized single-center study in Italy, in 2004~2005; </a:t>
            </a:r>
            <a:r>
              <a:rPr lang="en-US" altLang="ko-KR" sz="1200" b="1" u="sng" dirty="0" smtClean="0">
                <a:latin typeface="Tahoma" pitchFamily="34" charset="0"/>
                <a:cs typeface="Tahoma" pitchFamily="34" charset="0"/>
              </a:rPr>
              <a:t>N=5,203 (79.2% of adherence)</a:t>
            </a:r>
            <a:endParaRPr lang="en-US" altLang="ko-KR" sz="1200" b="1" u="sng" dirty="0" smtClean="0">
              <a:latin typeface="Tahoma" pitchFamily="34" charset="0"/>
              <a:cs typeface="Tahoma" pitchFamily="34" charset="0"/>
              <a:sym typeface="Wingdings 3"/>
            </a:endParaRPr>
          </a:p>
          <a:p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▌Age ≥ 50 yr, smoking ≥ 20PY, current or ex-smoker (stop-smoking &lt;10 years)</a:t>
            </a:r>
            <a:endParaRPr lang="en-US" altLang="ko-KR" sz="1200" dirty="0" smtClean="0">
              <a:solidFill>
                <a:srgbClr val="0000FF"/>
              </a:solidFill>
              <a:latin typeface="Tahoma" pitchFamily="34" charset="0"/>
              <a:cs typeface="Tahoma" pitchFamily="34" charset="0"/>
              <a:sym typeface="Wingdings 3"/>
            </a:endParaRPr>
          </a:p>
          <a:p>
            <a:r>
              <a:rPr lang="en-US" altLang="ko-KR" sz="1200" dirty="0" smtClean="0">
                <a:latin typeface="Tahoma" pitchFamily="34" charset="0"/>
                <a:cs typeface="Tahoma" pitchFamily="34" charset="0"/>
              </a:rPr>
              <a:t>▌Annual LDCT for 5 years, structured follow-up schedule for patients with positive findings (≥5.1mm)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9EEEE-71AE-40F7-B741-1864C5F3ADF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If </a:t>
            </a:r>
            <a:r>
              <a:rPr lang="en-US" altLang="ko-KR" dirty="0" err="1" smtClean="0"/>
              <a:t>miRNA</a:t>
            </a:r>
            <a:r>
              <a:rPr lang="en-US" altLang="ko-KR" dirty="0" smtClean="0"/>
              <a:t> signature classifier indicate low risk, the negative predictive value of LDCT</a:t>
            </a:r>
            <a:r>
              <a:rPr lang="en-US" altLang="ko-KR" baseline="0" dirty="0" smtClean="0"/>
              <a:t> was 99%.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F667-619D-48FE-9A97-8C47DC707EA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C5462-9BBA-497B-B695-417ED6DEB5FE}" type="datetimeFigureOut">
              <a:rPr lang="ko-KR" altLang="en-US" smtClean="0"/>
              <a:pPr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2B61C3-3F4D-4290-89B7-03C4EBE60A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8077200" cy="2016224"/>
          </a:xfrm>
        </p:spPr>
        <p:txBody>
          <a:bodyPr>
            <a:normAutofit fontScale="9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 승 훈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대한폐암학회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홍보이사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폐암검진권고안 제정위원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폐암검진 시범사업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총괄 위원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폐암 발생위험 모델개발팀장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국가 폐암검진 질 관리 및 전문인력 교육 지원 사업 책임자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한림대학교성심병원 </a:t>
            </a:r>
            <a:r>
              <a:rPr lang="ko-KR" altLang="en-US" sz="20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폐센터장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호흡기내과장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내과 과장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77200" cy="1499616"/>
          </a:xfrm>
          <a:noFill/>
        </p:spPr>
        <p:txBody>
          <a:bodyPr anchor="t" anchorCtr="0">
            <a:normAutofit/>
          </a:bodyPr>
          <a:lstStyle/>
          <a:p>
            <a:r>
              <a:rPr lang="ko-KR" altLang="en-US" sz="4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국가</a:t>
            </a:r>
            <a:r>
              <a:rPr lang="en-US" altLang="ko-KR" sz="4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4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폐암검진</a:t>
            </a:r>
            <a:r>
              <a:rPr lang="en-US" altLang="ko-KR" sz="4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40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현재와 미래</a:t>
            </a:r>
            <a:endParaRPr lang="ko-KR" altLang="en-US" sz="40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1120"/>
            <a:ext cx="91440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51062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장기간의 폐암검진이 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MILD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연구에서 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10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시점의 사망률을 감소시키다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: 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폐암검진 효과의 새로운 확인 </a:t>
            </a:r>
            <a:r>
              <a:rPr lang="en-US" altLang="ko-KR" sz="2400" b="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</a:t>
            </a:r>
            <a:r>
              <a:rPr lang="ko-KR" altLang="en-US" sz="2400" b="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이탈리아연구</a:t>
            </a:r>
            <a:r>
              <a:rPr lang="en-US" altLang="ko-KR" sz="2400" b="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  <a:endParaRPr lang="ko-KR" altLang="en-US" sz="2400" b="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grpSp>
        <p:nvGrpSpPr>
          <p:cNvPr id="3" name="그룹 25"/>
          <p:cNvGrpSpPr/>
          <p:nvPr/>
        </p:nvGrpSpPr>
        <p:grpSpPr>
          <a:xfrm>
            <a:off x="311583" y="2708920"/>
            <a:ext cx="4320480" cy="3967481"/>
            <a:chOff x="179512" y="1772816"/>
            <a:chExt cx="4320480" cy="3967481"/>
          </a:xfrm>
        </p:grpSpPr>
        <p:grpSp>
          <p:nvGrpSpPr>
            <p:cNvPr id="5" name="그룹 23"/>
            <p:cNvGrpSpPr/>
            <p:nvPr/>
          </p:nvGrpSpPr>
          <p:grpSpPr>
            <a:xfrm>
              <a:off x="179512" y="2420888"/>
              <a:ext cx="4320480" cy="3319409"/>
              <a:chOff x="179512" y="2420888"/>
              <a:chExt cx="4320480" cy="331940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2420888"/>
                <a:ext cx="4320480" cy="3319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635896" y="3933056"/>
                <a:ext cx="722955" cy="190240"/>
              </a:xfrm>
              <a:prstGeom prst="rect">
                <a:avLst/>
              </a:prstGeom>
              <a:noFill/>
            </p:spPr>
            <p:txBody>
              <a:bodyPr wrap="none" lIns="0" tIns="0" rIns="0" bIns="36000" rtlCol="0">
                <a:spAutoFit/>
              </a:bodyPr>
              <a:lstStyle/>
              <a:p>
                <a:r>
                  <a:rPr lang="en-US" altLang="ko-KR" sz="1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216/100,000</a:t>
                </a:r>
                <a:endParaRPr lang="ko-KR" alt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635896" y="4509120"/>
                <a:ext cx="722955" cy="190240"/>
              </a:xfrm>
              <a:prstGeom prst="rect">
                <a:avLst/>
              </a:prstGeom>
              <a:noFill/>
            </p:spPr>
            <p:txBody>
              <a:bodyPr wrap="none" lIns="0" tIns="36000" rIns="0" bIns="0" rtlCol="0">
                <a:spAutoFit/>
              </a:bodyPr>
              <a:lstStyle/>
              <a:p>
                <a:r>
                  <a:rPr lang="en-US" altLang="ko-KR" sz="1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109/100,000</a:t>
                </a:r>
                <a:endParaRPr lang="ko-KR" altLang="en-US" sz="1000" dirty="0"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" name="직선 화살표 연결선 7"/>
              <p:cNvCxnSpPr/>
              <p:nvPr/>
            </p:nvCxnSpPr>
            <p:spPr>
              <a:xfrm>
                <a:off x="4355976" y="4077072"/>
                <a:ext cx="0" cy="120904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화살표 연결선 12"/>
              <p:cNvCxnSpPr/>
              <p:nvPr/>
            </p:nvCxnSpPr>
            <p:spPr>
              <a:xfrm flipV="1">
                <a:off x="4355976" y="4437112"/>
                <a:ext cx="0" cy="14401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직사각형 22"/>
              <p:cNvSpPr/>
              <p:nvPr/>
            </p:nvSpPr>
            <p:spPr>
              <a:xfrm>
                <a:off x="971600" y="2636912"/>
                <a:ext cx="432048" cy="216024"/>
              </a:xfrm>
              <a:prstGeom prst="rect">
                <a:avLst/>
              </a:prstGeom>
              <a:noFill/>
              <a:ln w="15875" cmpd="sng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464396" y="1772816"/>
              <a:ext cx="23535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MILD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연구의</a:t>
              </a:r>
              <a:r>
                <a:rPr lang="en-US" altLang="ko-KR" sz="14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5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년 시점에서</a:t>
              </a:r>
              <a:endPara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폐암 누적 사망률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</p:grpSp>
      <p:grpSp>
        <p:nvGrpSpPr>
          <p:cNvPr id="9" name="그룹 49"/>
          <p:cNvGrpSpPr/>
          <p:nvPr/>
        </p:nvGrpSpPr>
        <p:grpSpPr>
          <a:xfrm>
            <a:off x="4560055" y="2348880"/>
            <a:ext cx="4583945" cy="4032448"/>
            <a:chOff x="4427983" y="1772817"/>
            <a:chExt cx="4583945" cy="403244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3" y="1772817"/>
              <a:ext cx="4583945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020272" y="3933056"/>
              <a:ext cx="1515043" cy="190240"/>
            </a:xfrm>
            <a:prstGeom prst="rect">
              <a:avLst/>
            </a:prstGeom>
            <a:noFill/>
          </p:spPr>
          <p:txBody>
            <a:bodyPr wrap="square" lIns="0" tIns="0" rIns="0" bIns="36000" rtlCol="0">
              <a:spAutoFit/>
            </a:bodyPr>
            <a:lstStyle/>
            <a:p>
              <a:r>
                <a:rPr lang="en-US" altLang="ko-KR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247/100,000 person-years</a:t>
              </a:r>
              <a:endParaRPr lang="ko-KR" altLang="en-US" sz="10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>
              <a:off x="8532440" y="4077072"/>
              <a:ext cx="0" cy="12090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20272" y="4869160"/>
              <a:ext cx="1515043" cy="190240"/>
            </a:xfrm>
            <a:prstGeom prst="rect">
              <a:avLst/>
            </a:prstGeom>
            <a:noFill/>
          </p:spPr>
          <p:txBody>
            <a:bodyPr wrap="square" lIns="0" tIns="36000" rIns="0" bIns="0" rtlCol="0">
              <a:spAutoFit/>
            </a:bodyPr>
            <a:lstStyle/>
            <a:p>
              <a:r>
                <a:rPr lang="en-US" altLang="ko-KR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173/100,000 person-years</a:t>
              </a:r>
              <a:endParaRPr lang="ko-KR" altLang="en-US" sz="10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43" name="직선 화살표 연결선 42"/>
            <p:cNvCxnSpPr>
              <a:stCxn id="42" idx="3"/>
            </p:cNvCxnSpPr>
            <p:nvPr/>
          </p:nvCxnSpPr>
          <p:spPr>
            <a:xfrm flipH="1" flipV="1">
              <a:off x="8532440" y="4509120"/>
              <a:ext cx="2875" cy="45516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12811" y="1844824"/>
              <a:ext cx="2409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MILD</a:t>
              </a:r>
              <a:r>
                <a:rPr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연구의 </a:t>
              </a:r>
              <a:r>
                <a:rPr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10</a:t>
              </a:r>
              <a:r>
                <a:rPr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년 시점에서</a:t>
              </a:r>
              <a:endPara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폐암 누적 사망률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004048" y="2564904"/>
              <a:ext cx="1368152" cy="432048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34010" y="6334780"/>
            <a:ext cx="440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Pastorino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U, et al.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Eur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 Cancer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Prev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2012;21:308–15</a:t>
            </a:r>
          </a:p>
          <a:p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Pastorino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U, et al. Ann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2019;30:1162-9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628800"/>
            <a:ext cx="8695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 대상자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: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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흡연량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≥ 20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갑년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현재 흡연자 또는 금연 후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10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년이 경과하지 않은 과거 흡연자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</a:p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           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 ...…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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나이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49-75 years, 5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내 암 병력이 없을 것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LDCT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검진군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(2,376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명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 vs.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검진하지 않은 군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(1,723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명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), 1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또는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마다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LDCT,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 기간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중위수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6.2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NELSON </a:t>
            </a:r>
            <a:r>
              <a:rPr lang="ko-KR" alt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연구</a:t>
            </a:r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o-KR" altLang="en-US" sz="24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고위험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현재 흡연자와 과거 흡연자를 대상으로 </a:t>
            </a:r>
            <a:r>
              <a:rPr lang="ko-KR" altLang="en-US" sz="24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저선량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흉부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CT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선별검사를 시행하여 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10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시점의 폐암 사망률을 줄이다 </a:t>
            </a:r>
            <a:r>
              <a:rPr lang="en-US" altLang="ko-KR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</a:t>
            </a:r>
            <a:r>
              <a:rPr lang="ko-KR" altLang="en-US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네덜란드</a:t>
            </a:r>
            <a:r>
              <a:rPr lang="en-US" altLang="ko-KR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-</a:t>
            </a:r>
            <a:r>
              <a:rPr lang="ko-KR" altLang="en-US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벨기에</a:t>
            </a:r>
            <a:r>
              <a:rPr lang="en-US" altLang="ko-KR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연구</a:t>
            </a:r>
            <a:r>
              <a:rPr lang="en-US" altLang="ko-KR" sz="2400" b="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  <a:endParaRPr lang="ko-KR" altLang="en-US" sz="2400" b="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7225" y="6550223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WCLC 2018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83568" y="2204864"/>
          <a:ext cx="7848872" cy="139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/>
                <a:gridCol w="1728192"/>
                <a:gridCol w="1656184"/>
                <a:gridCol w="1584176"/>
              </a:tblGrid>
              <a:tr h="22021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 사망 </a:t>
                      </a:r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위험비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년 시점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년 시점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10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년 시점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75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남성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0.75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P=0.015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0.76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P=0.012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0.74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P=0.003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여성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0.39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P=0.0037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0.47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P=0.0069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0.61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P=0.0543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36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961258" cy="28951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7504" y="1556792"/>
            <a:ext cx="919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검진 대상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: 50~74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, 25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년간 ≥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15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개피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/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일 또는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30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년간 ≥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10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개피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/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현재 흡연 또는 금연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10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년 이하 과거 흡연자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  <a:cs typeface="Tahoma" pitchFamily="34" charset="0"/>
              <a:sym typeface="Wingdings"/>
            </a:endParaRPr>
          </a:p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LDCT 4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회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(0, 1, 3, 5.5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vs.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검진을 받지 않음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10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시점의 폐암 사망률 비교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788024" y="3789040"/>
            <a:ext cx="3168352" cy="2880320"/>
            <a:chOff x="4788024" y="3789040"/>
            <a:chExt cx="3168352" cy="2880320"/>
          </a:xfrm>
        </p:grpSpPr>
        <p:grpSp>
          <p:nvGrpSpPr>
            <p:cNvPr id="3" name="그룹 7"/>
            <p:cNvGrpSpPr/>
            <p:nvPr/>
          </p:nvGrpSpPr>
          <p:grpSpPr>
            <a:xfrm>
              <a:off x="4788024" y="3789040"/>
              <a:ext cx="3168352" cy="2880320"/>
              <a:chOff x="683568" y="3854943"/>
              <a:chExt cx="3168352" cy="289973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3854943"/>
                <a:ext cx="3168352" cy="289973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03648" y="4293096"/>
                <a:ext cx="20088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rgbClr val="00339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Control</a:t>
                </a:r>
                <a:r>
                  <a:rPr lang="en-US" altLang="ko-KR" sz="1000" dirty="0" smtClean="0">
                    <a:solidFill>
                      <a:srgbClr val="00339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214 lung cancer death</a:t>
                </a:r>
                <a:endParaRPr lang="ko-KR" altLang="en-US" sz="1000" dirty="0">
                  <a:solidFill>
                    <a:srgbClr val="00339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03648" y="4509120"/>
                <a:ext cx="217880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rgbClr val="CC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Screening</a:t>
                </a:r>
                <a:r>
                  <a:rPr lang="en-US" altLang="ko-KR" sz="1000" dirty="0" smtClean="0">
                    <a:solidFill>
                      <a:srgbClr val="CC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157 lung cancer death</a:t>
                </a:r>
                <a:endParaRPr lang="ko-KR" altLang="en-US" sz="1000" dirty="0">
                  <a:solidFill>
                    <a:srgbClr val="CC33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580112" y="3789040"/>
              <a:ext cx="1651286" cy="330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72000" bIns="72000" rtlCol="0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누적 폐암 사망자 수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폐암 사망자 </a:t>
            </a:r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명을 줄이기 위하여</a:t>
            </a:r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8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06137"/>
          </a:xfrm>
        </p:spPr>
        <p:txBody>
          <a:bodyPr>
            <a:normAutofit/>
          </a:bodyPr>
          <a:lstStyle/>
          <a:p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320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명을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저선량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흉부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CT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검진에 참여시키면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명의 폐암 환자 사망을 예방할 수 있다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--- </a:t>
            </a: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NLST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연구</a:t>
            </a:r>
            <a:endParaRPr lang="en-US" altLang="ko-KR" sz="24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167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명을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저선량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흉부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CT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검진에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참여시키면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병의 폐암 환자 사망을 예방할 수 있다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--- </a:t>
            </a: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MILD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연구</a:t>
            </a:r>
            <a:endParaRPr lang="ko-KR" altLang="en-US" sz="24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폐암발생 </a:t>
            </a:r>
            <a:r>
              <a:rPr lang="ko-KR" altLang="en-US" sz="2800" dirty="0" err="1" smtClean="0">
                <a:solidFill>
                  <a:srgbClr val="FFFF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고위험군을</a:t>
            </a:r>
            <a:r>
              <a:rPr lang="ko-KR" altLang="en-US" sz="2800" dirty="0" smtClean="0">
                <a:solidFill>
                  <a:srgbClr val="FFFF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 찾아내는 전략</a:t>
            </a:r>
            <a:endParaRPr lang="ko-KR" altLang="en-US" sz="2800" dirty="0">
              <a:solidFill>
                <a:srgbClr val="FFFF00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grpSp>
        <p:nvGrpSpPr>
          <p:cNvPr id="3" name="그룹 31"/>
          <p:cNvGrpSpPr/>
          <p:nvPr/>
        </p:nvGrpSpPr>
        <p:grpSpPr>
          <a:xfrm>
            <a:off x="1907704" y="2564904"/>
            <a:ext cx="4986014" cy="3399477"/>
            <a:chOff x="2123728" y="2132856"/>
            <a:chExt cx="4986014" cy="3399477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411760" y="5373216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0"/>
            <p:cNvGrpSpPr/>
            <p:nvPr/>
          </p:nvGrpSpPr>
          <p:grpSpPr>
            <a:xfrm>
              <a:off x="2123728" y="2132856"/>
              <a:ext cx="4986014" cy="3399477"/>
              <a:chOff x="2051720" y="1988840"/>
              <a:chExt cx="4986014" cy="3399477"/>
            </a:xfrm>
          </p:grpSpPr>
          <p:grpSp>
            <p:nvGrpSpPr>
              <p:cNvPr id="7" name="그룹 21"/>
              <p:cNvGrpSpPr/>
              <p:nvPr/>
            </p:nvGrpSpPr>
            <p:grpSpPr>
              <a:xfrm>
                <a:off x="2051720" y="1988840"/>
                <a:ext cx="2321718" cy="3399477"/>
                <a:chOff x="2051720" y="1988840"/>
                <a:chExt cx="2321718" cy="3399477"/>
              </a:xfrm>
            </p:grpSpPr>
            <p:grpSp>
              <p:nvGrpSpPr>
                <p:cNvPr id="10" name="그룹 3"/>
                <p:cNvGrpSpPr/>
                <p:nvPr/>
              </p:nvGrpSpPr>
              <p:grpSpPr>
                <a:xfrm>
                  <a:off x="2051720" y="1988840"/>
                  <a:ext cx="2321718" cy="1160859"/>
                  <a:chOff x="436066" y="496"/>
                  <a:chExt cx="2321718" cy="1160859"/>
                </a:xfrm>
              </p:grpSpPr>
              <p:sp>
                <p:nvSpPr>
                  <p:cNvPr id="5" name="모서리가 둥근 직사각형 4"/>
                  <p:cNvSpPr/>
                  <p:nvPr/>
                </p:nvSpPr>
                <p:spPr>
                  <a:xfrm>
                    <a:off x="436066" y="496"/>
                    <a:ext cx="2321718" cy="1160859"/>
                  </a:xfrm>
                  <a:prstGeom prst="roundRect">
                    <a:avLst>
                      <a:gd name="adj" fmla="val 10000"/>
                    </a:avLst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" name="모서리가 둥근 직사각형 4"/>
                  <p:cNvSpPr/>
                  <p:nvPr/>
                </p:nvSpPr>
                <p:spPr>
                  <a:xfrm>
                    <a:off x="470066" y="34496"/>
                    <a:ext cx="2253718" cy="109285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8100" tIns="25400" rIns="38100" bIns="25400" numCol="1" spcCol="1270" anchor="ctr" anchorCtr="0">
                    <a:noAutofit/>
                  </a:bodyPr>
                  <a:lstStyle/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o-KR" altLang="en-US" sz="18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위험인자에 기반한 대상자 선택</a:t>
                    </a:r>
                    <a:endParaRPr lang="en-US" altLang="ko-KR" sz="1800" b="1" kern="12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  <a:cs typeface="Tahoma" pitchFamily="34" charset="0"/>
                    </a:endParaRPr>
                  </a:p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altLang="ko-KR" sz="18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[</a:t>
                    </a:r>
                    <a:r>
                      <a:rPr lang="ko-KR" altLang="en-US" sz="18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연령</a:t>
                    </a:r>
                    <a:r>
                      <a:rPr lang="en-US" altLang="ko-KR" sz="18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, </a:t>
                    </a:r>
                    <a:r>
                      <a:rPr lang="ko-KR" altLang="en-US" sz="1800" b="1" kern="1200" dirty="0" err="1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흡연력</a:t>
                    </a:r>
                    <a:r>
                      <a:rPr lang="en-US" altLang="ko-KR" sz="18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]</a:t>
                    </a:r>
                    <a:endParaRPr lang="ko-KR" altLang="en-US" sz="1800" b="1" kern="1200" dirty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  <a:cs typeface="Tahoma" pitchFamily="34" charset="0"/>
                    </a:endParaRPr>
                  </a:p>
                </p:txBody>
              </p:sp>
            </p:grpSp>
            <p:cxnSp>
              <p:nvCxnSpPr>
                <p:cNvPr id="11" name="직선 연결선 10"/>
                <p:cNvCxnSpPr/>
                <p:nvPr/>
              </p:nvCxnSpPr>
              <p:spPr>
                <a:xfrm>
                  <a:off x="2339752" y="3140968"/>
                  <a:ext cx="0" cy="2088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2483768" y="3356992"/>
                  <a:ext cx="1247457" cy="2031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NLST</a:t>
                  </a: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NELSON</a:t>
                  </a: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DANTE</a:t>
                  </a: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ITALUNG</a:t>
                  </a: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DLCST</a:t>
                  </a: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MILD</a:t>
                  </a: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LUSI</a:t>
                  </a:r>
                  <a:endParaRPr lang="ko-KR" altLang="en-US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15" name="직선 연결선 14"/>
                <p:cNvCxnSpPr/>
                <p:nvPr/>
              </p:nvCxnSpPr>
              <p:spPr>
                <a:xfrm>
                  <a:off x="2339752" y="3501008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/>
                <p:cNvCxnSpPr/>
                <p:nvPr/>
              </p:nvCxnSpPr>
              <p:spPr>
                <a:xfrm>
                  <a:off x="2339752" y="3789040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16"/>
                <p:cNvCxnSpPr/>
                <p:nvPr/>
              </p:nvCxnSpPr>
              <p:spPr>
                <a:xfrm>
                  <a:off x="2339752" y="4077072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/>
                <p:cNvCxnSpPr/>
                <p:nvPr/>
              </p:nvCxnSpPr>
              <p:spPr>
                <a:xfrm>
                  <a:off x="2339752" y="4365104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연결선 18"/>
                <p:cNvCxnSpPr/>
                <p:nvPr/>
              </p:nvCxnSpPr>
              <p:spPr>
                <a:xfrm>
                  <a:off x="2339752" y="4653136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19"/>
                <p:cNvCxnSpPr/>
                <p:nvPr/>
              </p:nvCxnSpPr>
              <p:spPr>
                <a:xfrm>
                  <a:off x="2339752" y="4941168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그룹 29"/>
              <p:cNvGrpSpPr/>
              <p:nvPr/>
            </p:nvGrpSpPr>
            <p:grpSpPr>
              <a:xfrm>
                <a:off x="4716016" y="1988840"/>
                <a:ext cx="2321718" cy="2014483"/>
                <a:chOff x="4932040" y="1988840"/>
                <a:chExt cx="2321718" cy="2014483"/>
              </a:xfrm>
            </p:grpSpPr>
            <p:grpSp>
              <p:nvGrpSpPr>
                <p:cNvPr id="14" name="그룹 6"/>
                <p:cNvGrpSpPr/>
                <p:nvPr/>
              </p:nvGrpSpPr>
              <p:grpSpPr>
                <a:xfrm>
                  <a:off x="4932040" y="1988840"/>
                  <a:ext cx="2321718" cy="1160859"/>
                  <a:chOff x="3338214" y="496"/>
                  <a:chExt cx="2321718" cy="1160859"/>
                </a:xfrm>
              </p:grpSpPr>
              <p:sp>
                <p:nvSpPr>
                  <p:cNvPr id="8" name="모서리가 둥근 직사각형 7"/>
                  <p:cNvSpPr/>
                  <p:nvPr/>
                </p:nvSpPr>
                <p:spPr>
                  <a:xfrm>
                    <a:off x="3338214" y="496"/>
                    <a:ext cx="2321718" cy="1160859"/>
                  </a:xfrm>
                  <a:prstGeom prst="roundRect">
                    <a:avLst>
                      <a:gd name="adj" fmla="val 10000"/>
                    </a:avLst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9531695"/>
                      <a:satOff val="19501"/>
                      <a:lumOff val="7451"/>
                      <a:alphaOff val="0"/>
                    </a:schemeClr>
                  </a:fillRef>
                  <a:effectRef idx="2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9" name="모서리가 둥근 직사각형 4"/>
                  <p:cNvSpPr/>
                  <p:nvPr/>
                </p:nvSpPr>
                <p:spPr>
                  <a:xfrm>
                    <a:off x="3372214" y="34496"/>
                    <a:ext cx="2253718" cy="109285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25400" rIns="0" bIns="25400" numCol="1" spcCol="1270" anchor="ctr" anchorCtr="0">
                    <a:noAutofit/>
                  </a:bodyPr>
                  <a:lstStyle/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o-KR" altLang="en-US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폐암 발생확률에 </a:t>
                    </a:r>
                    <a:endParaRPr lang="en-US" altLang="ko-KR" b="1" kern="12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  <a:cs typeface="Tahoma" pitchFamily="34" charset="0"/>
                    </a:endParaRPr>
                  </a:p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o-KR" altLang="en-US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기반한 대상자 선택</a:t>
                    </a:r>
                    <a:endParaRPr lang="en-US" altLang="ko-KR" b="1" kern="1200" dirty="0" smtClean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  <a:cs typeface="Tahoma" pitchFamily="34" charset="0"/>
                    </a:endParaRPr>
                  </a:p>
                  <a:p>
                    <a:pPr lvl="0" algn="ctr" defTabSz="889000" latinLnBrk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altLang="ko-KR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[</a:t>
                    </a:r>
                    <a:r>
                      <a:rPr lang="ko-KR" altLang="en-US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폐암발생 예측모델</a:t>
                    </a:r>
                    <a:r>
                      <a:rPr lang="en-US" altLang="ko-KR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rPr>
                      <a:t>]</a:t>
                    </a:r>
                    <a:endParaRPr lang="ko-KR" altLang="en-US" b="1" kern="1200" dirty="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  <a:cs typeface="Tahoma" pitchFamily="34" charset="0"/>
                    </a:endParaRPr>
                  </a:p>
                </p:txBody>
              </p:sp>
            </p:grpSp>
            <p:cxnSp>
              <p:nvCxnSpPr>
                <p:cNvPr id="23" name="직선 연결선 22"/>
                <p:cNvCxnSpPr/>
                <p:nvPr/>
              </p:nvCxnSpPr>
              <p:spPr>
                <a:xfrm>
                  <a:off x="5292080" y="3140968"/>
                  <a:ext cx="0" cy="64807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5436096" y="3356992"/>
                  <a:ext cx="10615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PanCan</a:t>
                  </a:r>
                  <a:endParaRPr lang="en-US" altLang="ko-KR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en-US" altLang="ko-KR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UKLS</a:t>
                  </a:r>
                  <a:endParaRPr lang="ko-KR" altLang="en-US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26" name="직선 연결선 25"/>
                <p:cNvCxnSpPr/>
                <p:nvPr/>
              </p:nvCxnSpPr>
              <p:spPr>
                <a:xfrm>
                  <a:off x="5292080" y="3501008"/>
                  <a:ext cx="1440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그룹 57"/>
          <p:cNvGrpSpPr/>
          <p:nvPr/>
        </p:nvGrpSpPr>
        <p:grpSpPr>
          <a:xfrm>
            <a:off x="3707904" y="1988840"/>
            <a:ext cx="1224136" cy="576064"/>
            <a:chOff x="2915816" y="2276872"/>
            <a:chExt cx="1224136" cy="576064"/>
          </a:xfrm>
        </p:grpSpPr>
        <p:sp>
          <p:nvSpPr>
            <p:cNvPr id="40" name="TextBox 39"/>
            <p:cNvSpPr txBox="1"/>
            <p:nvPr/>
          </p:nvSpPr>
          <p:spPr>
            <a:xfrm>
              <a:off x="3203848" y="2276872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ILST</a:t>
              </a:r>
              <a:endParaRPr lang="ko-KR" altLang="en-US" b="1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4" name="그룹 45"/>
            <p:cNvGrpSpPr/>
            <p:nvPr/>
          </p:nvGrpSpPr>
          <p:grpSpPr>
            <a:xfrm rot="10800000">
              <a:off x="3923928" y="2492896"/>
              <a:ext cx="216024" cy="360040"/>
              <a:chOff x="5436096" y="1448780"/>
              <a:chExt cx="108012" cy="900100"/>
            </a:xfrm>
          </p:grpSpPr>
          <p:cxnSp>
            <p:nvCxnSpPr>
              <p:cNvPr id="44" name="직선 연결선 43"/>
              <p:cNvCxnSpPr/>
              <p:nvPr/>
            </p:nvCxnSpPr>
            <p:spPr>
              <a:xfrm rot="10800000" flipV="1">
                <a:off x="5436096" y="1448780"/>
                <a:ext cx="0" cy="9001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 rot="10800000" flipH="1">
                <a:off x="5436096" y="2348880"/>
                <a:ext cx="1080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그룹 51"/>
            <p:cNvGrpSpPr/>
            <p:nvPr/>
          </p:nvGrpSpPr>
          <p:grpSpPr>
            <a:xfrm>
              <a:off x="2915816" y="2492896"/>
              <a:ext cx="216023" cy="360040"/>
              <a:chOff x="5436096" y="248647"/>
              <a:chExt cx="64807" cy="1500166"/>
            </a:xfrm>
          </p:grpSpPr>
          <p:cxnSp>
            <p:nvCxnSpPr>
              <p:cNvPr id="53" name="직선 연결선 52"/>
              <p:cNvCxnSpPr/>
              <p:nvPr/>
            </p:nvCxnSpPr>
            <p:spPr>
              <a:xfrm>
                <a:off x="5436096" y="248647"/>
                <a:ext cx="0" cy="15001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>
                <a:off x="5436096" y="248647"/>
                <a:ext cx="648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직선 연결선 45"/>
          <p:cNvCxnSpPr/>
          <p:nvPr/>
        </p:nvCxnSpPr>
        <p:spPr>
          <a:xfrm>
            <a:off x="4932040" y="4365104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1" cy="657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2062163"/>
            <a:ext cx="7553325" cy="2733675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그룹 15"/>
          <p:cNvGrpSpPr/>
          <p:nvPr/>
        </p:nvGrpSpPr>
        <p:grpSpPr>
          <a:xfrm>
            <a:off x="1691680" y="2132856"/>
            <a:ext cx="5544616" cy="1872208"/>
            <a:chOff x="1691680" y="2132856"/>
            <a:chExt cx="5544616" cy="1872208"/>
          </a:xfrm>
        </p:grpSpPr>
        <p:sp>
          <p:nvSpPr>
            <p:cNvPr id="5" name="직사각형 4"/>
            <p:cNvSpPr/>
            <p:nvPr/>
          </p:nvSpPr>
          <p:spPr>
            <a:xfrm>
              <a:off x="1835696" y="2132856"/>
              <a:ext cx="720080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779912" y="2132856"/>
              <a:ext cx="504056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91680" y="2348880"/>
              <a:ext cx="57606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91680" y="3501008"/>
              <a:ext cx="57606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491880" y="3501008"/>
              <a:ext cx="720080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292080" y="3501008"/>
              <a:ext cx="288032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092280" y="3501008"/>
              <a:ext cx="144016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691680" y="3789040"/>
              <a:ext cx="21602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203848" y="3789040"/>
              <a:ext cx="21602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716016" y="3789040"/>
              <a:ext cx="21602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228184" y="3789040"/>
              <a:ext cx="216024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스크린샷 2014-02-28 오후 9.05.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9790" y="6581001"/>
            <a:ext cx="3904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Tammemägi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MC, et al. N </a:t>
            </a:r>
            <a:r>
              <a:rPr lang="en-US" altLang="ko-K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Engl</a:t>
            </a:r>
            <a:r>
              <a:rPr lang="en-US" altLang="ko-K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 Med. 2013;368:728-36</a:t>
            </a:r>
            <a:endParaRPr lang="ko-KR" alt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408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Lung cancer risk prediction model (PLCO</a:t>
            </a:r>
            <a:r>
              <a:rPr lang="en-US" altLang="ko-KR" sz="1400" b="1" baseline="-25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M2012</a:t>
            </a:r>
            <a:r>
              <a:rPr lang="en-US" altLang="ko-K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ko-KR" altLang="en-US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1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ILST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nternational </a:t>
            </a:r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ung </a:t>
            </a:r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creen </a:t>
            </a:r>
            <a:r>
              <a:rPr lang="en-US" altLang="ko-K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rial</a:t>
            </a:r>
            <a:endParaRPr lang="ko-KR" altLang="en-US" sz="24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530" y="1628800"/>
            <a:ext cx="73757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▌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캐나다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호주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영국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홍콩의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9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개 센터에서 시행되는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다기관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폐암검진에 대한 전향적 연구</a:t>
            </a:r>
            <a:endParaRPr lang="en-US" altLang="ko-KR" sz="1400" u="sng" dirty="0" smtClean="0">
              <a:latin typeface="맑은 고딕" pitchFamily="50" charset="-127"/>
              <a:ea typeface="맑은 고딕" pitchFamily="50" charset="-127"/>
              <a:cs typeface="Tahoma" pitchFamily="34" charset="0"/>
              <a:sym typeface="Wingdings 3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▌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검진대상자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: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USPSTF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기준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(55~80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흡연량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≥30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갑년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금연기간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&lt; 15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 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    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또는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PLCO</a:t>
            </a:r>
            <a:r>
              <a:rPr lang="en-US" altLang="ko-KR" sz="1400" b="1" baseline="-250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m2102</a:t>
            </a:r>
            <a:r>
              <a:rPr lang="en-US" altLang="ko-KR" sz="1400" baseline="-250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(6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내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폐암발생확률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&gt; 1.5%)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  <a:cs typeface="Tahoma" pitchFamily="34" charset="0"/>
              <a:sym typeface="Wingdings 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7702" y="6550223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Lam S. 2019 WCLC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그룹 16"/>
          <p:cNvGrpSpPr/>
          <p:nvPr/>
        </p:nvGrpSpPr>
        <p:grpSpPr>
          <a:xfrm>
            <a:off x="1475656" y="2924944"/>
            <a:ext cx="6336704" cy="3168352"/>
            <a:chOff x="1403648" y="2852936"/>
            <a:chExt cx="6336704" cy="3168352"/>
          </a:xfrm>
        </p:grpSpPr>
        <p:sp>
          <p:nvSpPr>
            <p:cNvPr id="4" name="타원 3"/>
            <p:cNvSpPr/>
            <p:nvPr/>
          </p:nvSpPr>
          <p:spPr>
            <a:xfrm>
              <a:off x="1403648" y="2852936"/>
              <a:ext cx="4464496" cy="3168352"/>
            </a:xfrm>
            <a:prstGeom prst="ellipse">
              <a:avLst/>
            </a:prstGeom>
            <a:noFill/>
            <a:ln w="317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275856" y="2852936"/>
              <a:ext cx="4464496" cy="3168352"/>
            </a:xfrm>
            <a:prstGeom prst="ellipse">
              <a:avLst/>
            </a:prstGeom>
            <a:noFill/>
            <a:ln w="31750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664" y="4005064"/>
              <a:ext cx="1718988" cy="74981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PLCO</a:t>
              </a:r>
              <a:r>
                <a:rPr lang="en-US" altLang="ko-KR" sz="1600" b="1" baseline="-250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m2102 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Alone</a:t>
              </a:r>
            </a:p>
            <a:p>
              <a:r>
                <a:rPr lang="en-US" altLang="ko-KR" sz="14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N=1,079</a:t>
              </a:r>
            </a:p>
            <a:p>
              <a:r>
                <a:rPr lang="ko-KR" altLang="en-US" sz="14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폐암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=25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명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2.3%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)</a:t>
              </a:r>
              <a:endParaRPr lang="ko-KR" alt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0152" y="4005064"/>
              <a:ext cx="1536245" cy="74981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USPSTF</a:t>
              </a:r>
              <a:r>
                <a:rPr lang="en-US" altLang="ko-KR" sz="1600" b="1" baseline="-25000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ko-KR" sz="16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Alone</a:t>
              </a:r>
            </a:p>
            <a:p>
              <a:r>
                <a:rPr lang="en-US" altLang="ko-KR" sz="1400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N=694</a:t>
              </a:r>
            </a:p>
            <a:p>
              <a:r>
                <a:rPr lang="ko-KR" altLang="en-US" sz="140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폐암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=1</a:t>
              </a:r>
              <a:r>
                <a:rPr lang="ko-KR" altLang="en-US" sz="140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명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(</a:t>
              </a:r>
              <a:r>
                <a:rPr lang="en-US" altLang="ko-KR" sz="14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0.1%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)</a:t>
              </a:r>
              <a:endParaRPr lang="ko-KR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5896" y="3789040"/>
              <a:ext cx="2207903" cy="99603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altLang="ko-KR" sz="1600" b="1" dirty="0" smtClean="0">
                  <a:latin typeface="Tahoma" pitchFamily="34" charset="0"/>
                  <a:cs typeface="Tahoma" pitchFamily="34" charset="0"/>
                </a:rPr>
                <a:t>Both</a:t>
              </a:r>
            </a:p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USPSTF </a:t>
              </a:r>
              <a:r>
                <a:rPr lang="en-US" altLang="ko-KR" sz="1600" b="1" dirty="0" smtClean="0">
                  <a:latin typeface="Tahoma" pitchFamily="34" charset="0"/>
                  <a:cs typeface="Tahoma" pitchFamily="34" charset="0"/>
                </a:rPr>
                <a:t>&amp; </a:t>
              </a:r>
              <a:r>
                <a:rPr lang="en-US" altLang="ko-KR" sz="16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PLCO</a:t>
              </a:r>
              <a:r>
                <a:rPr lang="en-US" altLang="ko-KR" sz="1600" b="1" baseline="-25000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m2102 </a:t>
              </a:r>
            </a:p>
            <a:p>
              <a:r>
                <a:rPr lang="en-US" altLang="ko-KR" sz="1400" dirty="0" smtClean="0">
                  <a:latin typeface="Tahoma" pitchFamily="34" charset="0"/>
                  <a:cs typeface="Tahoma" pitchFamily="34" charset="0"/>
                </a:rPr>
                <a:t>N=3,212</a:t>
              </a:r>
            </a:p>
            <a:p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폐암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=84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명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</a:t>
              </a:r>
              <a:r>
                <a:rPr lang="en-US" altLang="ko-KR" sz="1400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altLang="ko-KR" sz="1400" b="1" dirty="0" smtClean="0">
                  <a:latin typeface="Tahoma" pitchFamily="34" charset="0"/>
                  <a:cs typeface="Tahoma" pitchFamily="34" charset="0"/>
                </a:rPr>
                <a:t>2.6%</a:t>
              </a:r>
              <a:r>
                <a:rPr lang="en-US" altLang="ko-KR" sz="1400" dirty="0" smtClean="0">
                  <a:latin typeface="Tahoma" pitchFamily="34" charset="0"/>
                  <a:cs typeface="Tahoma" pitchFamily="34" charset="0"/>
                </a:rPr>
                <a:t>)</a:t>
              </a:r>
              <a:endParaRPr lang="ko-KR" alt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1680" y="3789040"/>
              <a:ext cx="193963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3399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6</a:t>
              </a:r>
              <a:r>
                <a:rPr lang="ko-KR" altLang="en-US" sz="1200" b="1" dirty="0" smtClean="0">
                  <a:solidFill>
                    <a:srgbClr val="FF3399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년</a:t>
              </a:r>
              <a:r>
                <a:rPr lang="en-US" altLang="ko-KR" sz="1200" b="1" dirty="0" smtClean="0">
                  <a:solidFill>
                    <a:srgbClr val="FF3399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</a:t>
              </a:r>
              <a:r>
                <a:rPr lang="ko-KR" altLang="en-US" sz="1200" b="1" dirty="0" smtClean="0">
                  <a:solidFill>
                    <a:srgbClr val="FF3399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폐암발생확률</a:t>
              </a:r>
              <a:r>
                <a:rPr lang="en-US" altLang="ko-KR" sz="1200" b="1" dirty="0" smtClean="0">
                  <a:solidFill>
                    <a:srgbClr val="FF3399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≥ 1.51%</a:t>
              </a:r>
              <a:endParaRPr lang="ko-KR" altLang="en-US" sz="1200" b="1" dirty="0">
                <a:solidFill>
                  <a:srgbClr val="FF3399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15816" y="2492896"/>
            <a:ext cx="2925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N=4,985; </a:t>
            </a:r>
            <a:r>
              <a:rPr lang="ko-KR" alt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폐암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=110</a:t>
            </a:r>
            <a:r>
              <a:rPr lang="ko-KR" alt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명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(2.2%)</a:t>
            </a:r>
            <a:endParaRPr lang="ko-KR" alt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폐암검진에 대한 생물표지자</a:t>
            </a:r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</a:t>
            </a:r>
            <a:r>
              <a:rPr lang="ko-KR" altLang="en-US" sz="28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바이오마커</a:t>
            </a:r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  <a:endParaRPr lang="ko-KR" altLang="en-US" sz="28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9126" y="6550223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Tahoma" pitchFamily="34" charset="0"/>
                <a:cs typeface="Tahoma" pitchFamily="34" charset="0"/>
              </a:rPr>
              <a:t>Hasan</a:t>
            </a: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 N, et al. Lung. 2014;192:639-48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그룹 15"/>
          <p:cNvGrpSpPr/>
          <p:nvPr/>
        </p:nvGrpSpPr>
        <p:grpSpPr>
          <a:xfrm>
            <a:off x="1043608" y="1700808"/>
            <a:ext cx="7647756" cy="4842103"/>
            <a:chOff x="1043608" y="1700808"/>
            <a:chExt cx="7647756" cy="48421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700808"/>
              <a:ext cx="6660604" cy="483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13022" y="2564904"/>
              <a:ext cx="133209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       DNA </a:t>
              </a:r>
              <a:r>
                <a:rPr lang="ko-KR" altLang="en-US" sz="1050" b="1" dirty="0" err="1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메칠화</a:t>
              </a:r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   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1760" y="6381328"/>
              <a:ext cx="127919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    혈중 순환 암세포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7118" y="4293096"/>
              <a:ext cx="87684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혈액 내</a:t>
              </a:r>
              <a:endParaRPr lang="en-US" altLang="ko-KR" sz="105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  <a:p>
              <a:pPr algn="ctr"/>
              <a:r>
                <a:rPr lang="ko-KR" altLang="en-US" sz="105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마이크로 </a:t>
              </a:r>
              <a:r>
                <a:rPr lang="en-US" altLang="ko-KR" sz="105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RNA</a:t>
              </a:r>
              <a:endParaRPr lang="ko-KR" altLang="en-US" sz="105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5896" y="4653136"/>
              <a:ext cx="774251" cy="216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54000" rIns="0" bIns="0" rtlCol="0">
              <a:spAutoFit/>
            </a:bodyPr>
            <a:lstStyle/>
            <a:p>
              <a:r>
                <a:rPr lang="ko-KR" altLang="en-US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세포 외 </a:t>
              </a:r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DNA</a:t>
              </a:r>
              <a:endParaRPr lang="ko-KR" altLang="en-US" sz="105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9632" y="5949280"/>
              <a:ext cx="102700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36000" bIns="0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단벡질</a:t>
              </a:r>
              <a:r>
                <a:rPr lang="en-US" altLang="ko-KR" sz="105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, </a:t>
              </a:r>
            </a:p>
            <a:p>
              <a:pPr algn="ctr"/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단백질 </a:t>
              </a:r>
              <a:r>
                <a:rPr lang="ko-KR" altLang="en-US" sz="1050" b="1" dirty="0" err="1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시그니처</a:t>
              </a:r>
              <a:endParaRPr lang="ko-KR" altLang="en-US" sz="1050" b="1" dirty="0"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608" y="3573016"/>
              <a:ext cx="97142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050" b="1" dirty="0" smtClean="0"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         </a:t>
              </a:r>
              <a:r>
                <a:rPr lang="ko-KR" altLang="en-US" sz="105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  <a:cs typeface="Tahoma" pitchFamily="34" charset="0"/>
                </a:rPr>
                <a:t>자가항체</a:t>
              </a:r>
              <a:endParaRPr lang="ko-KR" altLang="en-US" sz="105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288" y="3212976"/>
              <a:ext cx="126477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Exhaled Breath</a:t>
              </a:r>
            </a:p>
            <a:p>
              <a:pPr algn="ctr"/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Condensate (EBC)</a:t>
              </a:r>
              <a:endParaRPr lang="ko-KR" altLang="en-US" sz="105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960" y="4005064"/>
              <a:ext cx="836768" cy="1979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>
              <a:spAutoFit/>
            </a:bodyPr>
            <a:lstStyle/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Lung nodule</a:t>
              </a:r>
              <a:endParaRPr lang="ko-KR" altLang="en-US" sz="105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88224" y="3789040"/>
              <a:ext cx="2103140" cy="9694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Respiratory epithelial, saliva or</a:t>
              </a:r>
            </a:p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Sputum based biomarkers</a:t>
              </a:r>
            </a:p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-Airway </a:t>
              </a:r>
              <a:r>
                <a:rPr lang="en-US" altLang="ko-KR" sz="105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transcriptome</a:t>
              </a:r>
              <a:endParaRPr lang="en-US" altLang="ko-KR" sz="105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-DNA methylation</a:t>
              </a:r>
            </a:p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altLang="ko-KR" sz="105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miRNA</a:t>
              </a:r>
              <a:endParaRPr lang="en-US" altLang="ko-KR" sz="105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-Proteomic signature</a:t>
              </a:r>
              <a:endParaRPr lang="ko-KR" altLang="en-US" sz="105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5733256"/>
              <a:ext cx="121507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05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Autofluorescence</a:t>
              </a:r>
              <a:r>
                <a:rPr lang="en-US" altLang="ko-KR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r>
                <a:rPr lang="en-US" altLang="ko-KR" sz="105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bronchoscopy</a:t>
              </a:r>
              <a:endParaRPr lang="ko-KR" altLang="en-US" sz="1050" b="1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51062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               폐암에서 자가항체검사의 임상적 타당성</a:t>
            </a:r>
            <a:endParaRPr lang="ko-KR" altLang="en-US" sz="24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49685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139952" y="1556792"/>
          <a:ext cx="3816424" cy="99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936104"/>
                <a:gridCol w="936104"/>
                <a:gridCol w="864096"/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환자군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그룹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</a:t>
                      </a:r>
                      <a:r>
                        <a:rPr lang="en-US" altLang="ko-KR" sz="140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(N=145)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</a:t>
                      </a:r>
                      <a:r>
                        <a:rPr lang="en-US" altLang="ko-KR" sz="140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(N=241)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(N=269)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민감도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36%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39%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37%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특이도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91%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89%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90%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18000" marB="1800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06328" y="6550223"/>
            <a:ext cx="3437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Boyle P, et al. Ann Oncol. 2011;22:383–9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24128" y="6237312"/>
            <a:ext cx="2016224" cy="28803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30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116360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miR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-Test (micro-RNA)</a:t>
            </a:r>
            <a:r>
              <a:rPr lang="en-US" altLang="ko-KR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조기 진단을 위한 혈액검사</a:t>
            </a:r>
            <a:endParaRPr lang="ko-KR" altLang="en-US" sz="24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547" y="6550223"/>
            <a:ext cx="4371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Montani F, et al. J Natl Cancer Inst. 2015;107:djv063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4938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발표 내용</a:t>
            </a:r>
            <a:endParaRPr lang="ko-KR" altLang="en-US" sz="32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용어 정리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검진 양성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폐암 확진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위양성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성적 보고</a:t>
            </a:r>
          </a:p>
          <a:p>
            <a:pPr>
              <a:buNone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2. LDCT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폐암검진 성적 정리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NLST, NELSON, MILD</a:t>
            </a:r>
          </a:p>
          <a:p>
            <a:pPr>
              <a:buNone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폐암검진의 발전 방향</a:t>
            </a:r>
          </a:p>
          <a:p>
            <a:pPr>
              <a:buNone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폐암검진 관련 세계적 추세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시범사업 주요 결과 및 비용</a:t>
            </a: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효과 분석</a:t>
            </a: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ICER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분석결과</a:t>
            </a:r>
          </a:p>
          <a:p>
            <a:pPr>
              <a:buNone/>
            </a:pP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검진 참여자의 심리적 부담 연구</a:t>
            </a:r>
          </a:p>
          <a:p>
            <a:pPr>
              <a:buNone/>
            </a:pP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폐암검진 과잉진단 이슈</a:t>
            </a:r>
          </a:p>
          <a:p>
            <a:pPr>
              <a:buNone/>
            </a:pPr>
            <a:r>
              <a:rPr lang="en-US" altLang="ko-KR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8. 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폐암검진 </a:t>
            </a:r>
            <a:r>
              <a:rPr lang="ko-KR" altLang="en-US" sz="24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질관리</a:t>
            </a:r>
            <a:r>
              <a:rPr lang="ko-KR" altLang="en-US" sz="2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정책</a:t>
            </a:r>
            <a:endParaRPr lang="en-US" altLang="ko-KR" sz="24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9. Q &amp; A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51062"/>
          </a:xfrm>
        </p:spPr>
        <p:txBody>
          <a:bodyPr>
            <a:noAutofit/>
          </a:bodyPr>
          <a:lstStyle/>
          <a:p>
            <a:r>
              <a:rPr lang="ko-KR" altLang="en-US" sz="2400" dirty="0" err="1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저선량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흉부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CT 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검진에서 혈장 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micro-RNA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의 임상적 유용성</a:t>
            </a:r>
            <a:r>
              <a:rPr lang="en-US" altLang="ko-KR" sz="2400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ko-KR" sz="2400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ko-KR" sz="2000" dirty="0" smtClean="0"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A correlative MILD trial study</a:t>
            </a:r>
            <a:endParaRPr lang="ko-KR" altLang="en-US" sz="2000" dirty="0">
              <a:solidFill>
                <a:srgbClr val="66CC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159" y="6550223"/>
            <a:ext cx="36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ko-KR" sz="1400" dirty="0" smtClean="0">
                <a:latin typeface="Tahoma" pitchFamily="34" charset="0"/>
                <a:cs typeface="Tahoma" pitchFamily="34" charset="0"/>
              </a:rPr>
              <a:t>Sozzi G, et al. J Clin Oncol. 2014;32:768-73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258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MILD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연구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중에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939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명의 참여자로부터 혈장을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공여받음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69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명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없음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870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명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  <a:cs typeface="Tahoma" pitchFamily="34" charset="0"/>
              <a:sym typeface="Wingdings 3"/>
            </a:endParaRPr>
          </a:p>
          <a:p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▌</a:t>
            </a:r>
            <a:r>
              <a:rPr lang="en-US" altLang="ko-KR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/>
              </a:rPr>
              <a:t>m</a:t>
            </a:r>
            <a:r>
              <a:rPr lang="en-US" altLang="ko-KR" sz="1400" b="1" dirty="0" smtClean="0">
                <a:latin typeface="Tahoma" pitchFamily="34" charset="0"/>
                <a:cs typeface="Tahoma" pitchFamily="34" charset="0"/>
                <a:sym typeface="Wingdings 3"/>
              </a:rPr>
              <a:t>icro-RNA </a:t>
            </a:r>
            <a:r>
              <a:rPr lang="en-US" altLang="ko-KR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/>
              </a:rPr>
              <a:t>s</a:t>
            </a:r>
            <a:r>
              <a:rPr lang="en-US" altLang="ko-KR" sz="1400" b="1" dirty="0" smtClean="0">
                <a:latin typeface="Tahoma" pitchFamily="34" charset="0"/>
                <a:cs typeface="Tahoma" pitchFamily="34" charset="0"/>
                <a:sym typeface="Wingdings 3"/>
              </a:rPr>
              <a:t>ignature </a:t>
            </a:r>
            <a:r>
              <a:rPr lang="en-US" altLang="ko-KR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/>
              </a:rPr>
              <a:t>c</a:t>
            </a:r>
            <a:r>
              <a:rPr lang="en-US" altLang="ko-KR" sz="1400" b="1" dirty="0" smtClean="0">
                <a:latin typeface="Tahoma" pitchFamily="34" charset="0"/>
                <a:cs typeface="Tahoma" pitchFamily="34" charset="0"/>
                <a:sym typeface="Wingdings 3"/>
              </a:rPr>
              <a:t>lassifier (</a:t>
            </a:r>
            <a:r>
              <a:rPr lang="en-US" altLang="ko-KR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3"/>
              </a:rPr>
              <a:t>MSC</a:t>
            </a:r>
            <a:r>
              <a:rPr lang="en-US" altLang="ko-KR" sz="1400" b="1" dirty="0" smtClean="0">
                <a:latin typeface="Tahoma" pitchFamily="34" charset="0"/>
                <a:cs typeface="Tahoma" pitchFamily="34" charset="0"/>
                <a:sym typeface="Wingdings 3"/>
              </a:rPr>
              <a:t>)</a:t>
            </a:r>
          </a:p>
          <a:p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▌</a:t>
            </a:r>
            <a:r>
              <a:rPr lang="en-US" altLang="ko-KR" sz="1400" dirty="0" err="1" smtClean="0">
                <a:latin typeface="Tahoma" pitchFamily="34" charset="0"/>
                <a:cs typeface="Tahoma" pitchFamily="34" charset="0"/>
              </a:rPr>
              <a:t>High+Intermediate</a:t>
            </a: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 vs. Low risk based on four different expression ratio signatures of </a:t>
            </a:r>
            <a:r>
              <a:rPr lang="en-US" altLang="ko-KR" sz="1400" b="1" dirty="0" smtClean="0">
                <a:latin typeface="Tahoma" pitchFamily="34" charset="0"/>
                <a:cs typeface="Tahoma" pitchFamily="34" charset="0"/>
              </a:rPr>
              <a:t>24 </a:t>
            </a:r>
            <a:r>
              <a:rPr lang="en-US" altLang="ko-KR" sz="1400" b="1" dirty="0" err="1" smtClean="0">
                <a:latin typeface="Tahoma" pitchFamily="34" charset="0"/>
                <a:cs typeface="Tahoma" pitchFamily="34" charset="0"/>
              </a:rPr>
              <a:t>miRNAs</a:t>
            </a:r>
            <a:endParaRPr lang="ko-KR" altLang="en-US" sz="1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83568" y="2780928"/>
          <a:ext cx="7776863" cy="307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368"/>
                <a:gridCol w="1872208"/>
                <a:gridCol w="1800200"/>
                <a:gridCol w="792087"/>
              </a:tblGrid>
              <a:tr h="27452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 </a:t>
                      </a:r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있음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 없음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2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MSC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ko-KR" altLang="en-US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고위험</a:t>
                      </a:r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/</a:t>
                      </a:r>
                      <a:r>
                        <a:rPr lang="ko-KR" altLang="en-US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중등도위험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60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162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222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2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MSC </a:t>
                      </a:r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저위험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708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717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22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69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870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939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22">
                <a:tc>
                  <a:txBody>
                    <a:bodyPr/>
                    <a:lstStyle/>
                    <a:p>
                      <a:pPr algn="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1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민감도</a:t>
                      </a:r>
                      <a:endParaRPr lang="ko-KR" altLang="en-US" b="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87%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1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특이도</a:t>
                      </a:r>
                      <a:endParaRPr lang="ko-KR" altLang="en-US" b="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81%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1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양성예측도</a:t>
                      </a:r>
                      <a:endParaRPr lang="ko-KR" altLang="en-US" b="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27%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1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음성예측도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99%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83568" y="3501008"/>
            <a:ext cx="7776864" cy="360040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혈중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micro-RNA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와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LDCT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로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폐암검진에서 불필요한 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LDCT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반복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촬영을 줄일 수 있다</a:t>
            </a:r>
            <a:r>
              <a:rPr lang="en-US" altLang="ko-K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altLang="ko-K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bioMILD</a:t>
            </a:r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trial</a:t>
            </a:r>
            <a:endParaRPr lang="ko-KR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025" y="6550223"/>
            <a:ext cx="210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Pastorino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U. 2019 WCLC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4128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▌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검진 대상자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: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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흡연량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≥ 20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갑년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현재 흡연자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또는 금연한지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10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년이 경과 하지 않은 과거 흡연자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▌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...…  	 … 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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연령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49~75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세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내 암 병력이 없음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▌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첫 번째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LDCT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혈장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micro-RNA profiling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으로 향후 검진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스케쥴을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결정함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323528" y="2708921"/>
          <a:ext cx="8496944" cy="329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1368152"/>
                <a:gridCol w="1296144"/>
                <a:gridCol w="720080"/>
                <a:gridCol w="792088"/>
                <a:gridCol w="1224136"/>
                <a:gridCol w="648072"/>
                <a:gridCol w="1008112"/>
              </a:tblGrid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F8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0~112mm</a:t>
                      </a:r>
                      <a:r>
                        <a:rPr lang="en-US" altLang="ko-KR" sz="1600" baseline="30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ko-KR" altLang="en-US" sz="1600" baseline="30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F8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negative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F8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00B050"/>
                          </a:solidFill>
                          <a:latin typeface="Tahoma" pitchFamily="34" charset="0"/>
                          <a:cs typeface="Tahoma" pitchFamily="34" charset="0"/>
                        </a:rPr>
                        <a:t>AND</a:t>
                      </a:r>
                      <a:endParaRPr lang="ko-KR" altLang="en-US" sz="1600" b="1" dirty="0">
                        <a:solidFill>
                          <a:srgbClr val="00B05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err="1" smtClean="0">
                          <a:latin typeface="Tahoma" pitchFamily="34" charset="0"/>
                          <a:cs typeface="Tahoma" pitchFamily="34" charset="0"/>
                        </a:rPr>
                        <a:t>miRNA</a:t>
                      </a:r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F8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low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FF8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>
                          <a:solidFill>
                            <a:srgbClr val="339966"/>
                          </a:solidFill>
                          <a:latin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600" b="1" dirty="0">
                        <a:solidFill>
                          <a:srgbClr val="3399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339966"/>
                          </a:solidFill>
                          <a:latin typeface="Tahoma" pitchFamily="34" charset="0"/>
                          <a:cs typeface="Tahoma" pitchFamily="34" charset="0"/>
                        </a:rPr>
                        <a:t>q </a:t>
                      </a:r>
                      <a:r>
                        <a:rPr lang="en-US" altLang="ko-KR" sz="1600" b="1" dirty="0" smtClean="0">
                          <a:solidFill>
                            <a:srgbClr val="339966"/>
                          </a:solidFill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ko-KR" altLang="en-US" sz="1600" b="1" dirty="0" smtClean="0">
                          <a:solidFill>
                            <a:srgbClr val="339966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년</a:t>
                      </a:r>
                      <a:endParaRPr lang="ko-KR" altLang="en-US" sz="1600" b="1" dirty="0">
                        <a:solidFill>
                          <a:srgbClr val="339966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113~260mm</a:t>
                      </a:r>
                      <a:r>
                        <a:rPr lang="en-US" altLang="ko-KR" sz="1600" baseline="30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ko-KR" altLang="en-US" sz="1600" baseline="30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indeterminate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6600"/>
                          </a:solidFill>
                          <a:latin typeface="Tahoma" pitchFamily="34" charset="0"/>
                          <a:cs typeface="Tahoma" pitchFamily="34" charset="0"/>
                        </a:rPr>
                        <a:t>Other</a:t>
                      </a:r>
                      <a:endParaRPr lang="ko-KR" altLang="en-US" sz="1600" b="1" dirty="0">
                        <a:solidFill>
                          <a:srgbClr val="FF66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err="1" smtClean="0">
                          <a:latin typeface="Tahoma" pitchFamily="34" charset="0"/>
                          <a:cs typeface="Tahoma" pitchFamily="34" charset="0"/>
                        </a:rPr>
                        <a:t>miRNA</a:t>
                      </a:r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intermediate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3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>
                          <a:solidFill>
                            <a:srgbClr val="FF6600"/>
                          </a:solidFill>
                          <a:latin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600" b="1" dirty="0">
                        <a:solidFill>
                          <a:srgbClr val="FF66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6600"/>
                          </a:solidFill>
                          <a:latin typeface="Tahoma" pitchFamily="34" charset="0"/>
                          <a:cs typeface="Tahoma" pitchFamily="34" charset="0"/>
                        </a:rPr>
                        <a:t>q 1</a:t>
                      </a:r>
                      <a:r>
                        <a:rPr lang="ko-KR" altLang="en-US" sz="1600" dirty="0" smtClean="0">
                          <a:solidFill>
                            <a:srgbClr val="FF66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년</a:t>
                      </a:r>
                      <a:endParaRPr lang="ko-KR" altLang="en-US" sz="1600" dirty="0">
                        <a:solidFill>
                          <a:srgbClr val="FF66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&gt;260mm</a:t>
                      </a:r>
                      <a:r>
                        <a:rPr lang="en-US" altLang="ko-KR" sz="1600" baseline="30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ko-KR" altLang="en-US" sz="1600" baseline="30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positive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OR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err="1" smtClean="0">
                          <a:latin typeface="Tahoma" pitchFamily="34" charset="0"/>
                          <a:cs typeface="Tahoma" pitchFamily="34" charset="0"/>
                        </a:rPr>
                        <a:t>miRNA</a:t>
                      </a:r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q 3~6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개월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개 음성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7DBA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개만 양성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개 양성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2,384 (58%)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DBA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1,526 (37%)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209 (5%)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폐암발생률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0.6%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EA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3.8%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20.1%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 &lt;0.001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폐암사망률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0.1%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0.6%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3.8%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 &lt;0.001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8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</a:t>
                      </a:r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년폐암발생률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0.1%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EA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2.5%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19.1%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 &lt;0.001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기 폐암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47%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67%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55%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 =0.2395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수술시행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67%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81%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81%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P =0.4442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BioMILD</a:t>
            </a:r>
            <a:r>
              <a:rPr lang="en-US" altLang="ko-KR" sz="2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trial</a:t>
            </a:r>
            <a:endParaRPr lang="ko-KR" altLang="en-US" sz="28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43608" y="1772816"/>
            <a:ext cx="7344816" cy="4782187"/>
            <a:chOff x="1043608" y="1772816"/>
            <a:chExt cx="7344816" cy="4782187"/>
          </a:xfrm>
        </p:grpSpPr>
        <p:grpSp>
          <p:nvGrpSpPr>
            <p:cNvPr id="3" name="그룹 42"/>
            <p:cNvGrpSpPr/>
            <p:nvPr/>
          </p:nvGrpSpPr>
          <p:grpSpPr>
            <a:xfrm>
              <a:off x="1187624" y="1844824"/>
              <a:ext cx="6192847" cy="4710179"/>
              <a:chOff x="4499992" y="2708920"/>
              <a:chExt cx="4392647" cy="3918091"/>
            </a:xfrm>
            <a:effectLst/>
          </p:grpSpPr>
          <p:pic>
            <p:nvPicPr>
              <p:cNvPr id="4" name="Immagine 5">
                <a:extLst>
                  <a:ext uri="{FF2B5EF4-FFF2-40B4-BE49-F238E27FC236}">
                    <a16:creationId xmlns="" xmlns:a16="http://schemas.microsoft.com/office/drawing/2014/main" id="{8345FF7D-CB88-0D48-A167-591AD01139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03" r="949"/>
              <a:stretch/>
            </p:blipFill>
            <p:spPr>
              <a:xfrm>
                <a:off x="4499992" y="2708920"/>
                <a:ext cx="4392488" cy="3918091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380312" y="5805264"/>
                <a:ext cx="1494759" cy="221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36000" tIns="0" rIns="36000" bIns="36000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00339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HR 1.00 </a:t>
                </a:r>
                <a:r>
                  <a:rPr lang="en-US" altLang="ko-KR" sz="1200" dirty="0" smtClean="0">
                    <a:solidFill>
                      <a:srgbClr val="003399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[reference]</a:t>
                </a:r>
                <a:endParaRPr lang="ko-KR" altLang="en-US" sz="1200" dirty="0">
                  <a:solidFill>
                    <a:srgbClr val="00339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308304" y="5013176"/>
                <a:ext cx="1584335" cy="257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99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HR 5.96 </a:t>
                </a:r>
                <a:r>
                  <a:rPr lang="en-US" altLang="ko-KR" sz="1200" dirty="0" smtClean="0">
                    <a:solidFill>
                      <a:srgbClr val="99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[3.38-10.52]</a:t>
                </a:r>
                <a:endParaRPr lang="ko-KR" altLang="en-US" sz="1200" dirty="0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36296" y="3501008"/>
                <a:ext cx="1598762" cy="257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0066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HR 36.64 </a:t>
                </a:r>
                <a:r>
                  <a:rPr lang="en-US" altLang="ko-KR" sz="1200" dirty="0" smtClean="0">
                    <a:solidFill>
                      <a:srgbClr val="0066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[20.3-66.1]</a:t>
                </a:r>
                <a:endParaRPr lang="ko-KR" altLang="en-US" sz="1200" dirty="0">
                  <a:solidFill>
                    <a:srgbClr val="006666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43608" y="1772816"/>
              <a:ext cx="7344816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latin typeface="맑은 고딕" pitchFamily="50" charset="-127"/>
                  <a:ea typeface="맑은 고딕" pitchFamily="50" charset="-127"/>
                </a:rPr>
                <a:t>                  폐암발생률                 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1880" y="6165304"/>
              <a:ext cx="2390398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          시간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 (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년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        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74927" y="4022874"/>
              <a:ext cx="3063659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          폐암 누적발생률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        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CT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에서 발견된 결절이 폐암일 확률</a:t>
            </a:r>
            <a:endParaRPr lang="ko-KR" altLang="en-US" sz="24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276872"/>
            <a:ext cx="78592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Probability of malignancy = e</a:t>
            </a:r>
            <a:r>
              <a:rPr lang="en-US" altLang="ko-K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altLang="ko-K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/(1+e</a:t>
            </a:r>
            <a:r>
              <a:rPr lang="en-US" altLang="ko-K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altLang="ko-K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altLang="ko-K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= -6.8272 + (0.0391 x age) 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age in year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+(0.7917 x smoke) 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current or former smoker 1, otherwise 0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+(1.3388 x cancer) 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&gt; 5yr and </a:t>
            </a:r>
            <a:r>
              <a:rPr lang="en-US" altLang="ko-KR" sz="1600" dirty="0" err="1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of </a:t>
            </a:r>
            <a:r>
              <a:rPr lang="en-US" altLang="ko-KR" sz="1600" dirty="0" err="1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extrathoracic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ca. history 1, otherwise 0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+(0.1274 x diameter) 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nodule size in mm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+(1.0407 x </a:t>
            </a:r>
            <a:r>
              <a:rPr lang="en-US" altLang="ko-K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spiculation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nodule edge </a:t>
            </a:r>
            <a:r>
              <a:rPr lang="en-US" altLang="ko-KR" sz="1600" dirty="0" err="1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spiculation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 otherwise 0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+(0.7838 x location) </a:t>
            </a:r>
            <a:r>
              <a:rPr lang="en-US" altLang="ko-KR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upper lobe 1, other lobes 0</a:t>
            </a:r>
            <a:endParaRPr lang="ko-KR" altLang="en-US" sz="1600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6874" y="6550223"/>
            <a:ext cx="4487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Gould MK, et al. Chest. 2013;143(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suppl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5):e93S-120S.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검진의 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 접근법</a:t>
            </a:r>
            <a:endParaRPr lang="ko-KR" altLang="en-US" sz="24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9687"/>
            <a:ext cx="77989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0: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폐암 발생 위험이 높은 군을 찾아서</a:t>
            </a:r>
            <a:endParaRPr lang="en-US" altLang="ko-KR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0: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 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폐암발생위험 모델 개발</a:t>
            </a:r>
            <a:endParaRPr lang="en-US" altLang="ko-KR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0: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 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생물표지자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0: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 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폐암발생위험 모델과 </a:t>
            </a:r>
            <a:r>
              <a:rPr lang="ko-KR" alt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생물표지자를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동시에 고려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Step </a:t>
            </a:r>
            <a:r>
              <a:rPr lang="en-US" altLang="ko-K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민감도가 높은 검사로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가능성이 있는 것들을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추리고</a:t>
            </a:r>
            <a:endParaRPr lang="en-US" altLang="ko-KR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1: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 LDCT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1: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 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생물표지자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1: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 LDCT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와 생물표지자를 동시에 고려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Step </a:t>
            </a:r>
            <a:r>
              <a:rPr lang="en-US" altLang="ko-KR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ko-KR" altLang="en-US" sz="20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특이도가 높은 검사로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폐암 가능성이 낮은 것들을 </a:t>
            </a:r>
            <a:r>
              <a:rPr lang="ko-KR" altLang="en-US" sz="20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버린다</a:t>
            </a:r>
            <a:endParaRPr lang="en-US" altLang="ko-KR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   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 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발견된 결절이 폐암일 확률 계산기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2 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 </a:t>
            </a:r>
            <a:r>
              <a:rPr lang="ko-KR" alt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바이오마커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2:  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 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확률계산기와 </a:t>
            </a:r>
            <a:r>
              <a:rPr lang="ko-KR" alt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바이오마커를</a:t>
            </a:r>
            <a:r>
              <a:rPr lang="ko-KR" altLang="en-US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동시에 고려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   1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단계와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단계를 거쳐서 남는 것들을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   정밀검사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추적검사 하여 진짜 폐암을 찾아낸다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..</a:t>
            </a:r>
            <a:endParaRPr lang="en-US" altLang="ko-KR" b="1" dirty="0" smtClean="0"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740" y="6550223"/>
            <a:ext cx="4883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https://www.cdc.gov/cancer/lung/basic_info/screening.htm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62519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▌The only recommended screening test is 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LDCT</a:t>
            </a:r>
          </a:p>
          <a:p>
            <a:endParaRPr lang="en-US" altLang="ko-K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▌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Who Should Be Screened?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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Smoking dose ≥ 30 pack-year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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Smoke now or have quit within the past 15 years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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 between 55 and 80 years old</a:t>
            </a:r>
          </a:p>
          <a:p>
            <a:endParaRPr lang="en-US" altLang="ko-K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▌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Risks of Screening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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False positive result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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Overdiagnosis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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Radiation hazard</a:t>
            </a:r>
          </a:p>
          <a:p>
            <a:endParaRPr lang="en-US" altLang="ko-K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▌</a:t>
            </a:r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Should Screening Stop?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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Turns 81 years old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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 not smoked in 15 years</a:t>
            </a:r>
          </a:p>
          <a:p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 </a:t>
            </a:r>
            <a:r>
              <a:rPr lang="en-US" altLang="ko-K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Develops a health problem that makes unable to have surgery</a:t>
            </a:r>
          </a:p>
        </p:txBody>
      </p:sp>
      <p:pic>
        <p:nvPicPr>
          <p:cNvPr id="9" name="그림 8" descr="LC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7486650" cy="4953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514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66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China National Lung Cancer Screening Guideline with LDCT (2015, 2018 version)</a:t>
            </a:r>
            <a:endParaRPr lang="ko-KR" altLang="en-US" sz="2400" dirty="0">
              <a:solidFill>
                <a:srgbClr val="66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6118" y="6334780"/>
            <a:ext cx="443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Zhou QH, et al.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Thorac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Cancer. 2015;6:812-8</a:t>
            </a:r>
          </a:p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Zhou Q, et al.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Zhongguo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Fei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Zhi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2018;21:67-75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2636912"/>
          <a:ext cx="828092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156"/>
                <a:gridCol w="6548764"/>
              </a:tblGrid>
              <a:tr h="12961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Who</a:t>
                      </a:r>
                      <a:endParaRPr lang="ko-KR" alt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 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en-US" altLang="ko-K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-74, and</a:t>
                      </a:r>
                      <a:endParaRPr lang="ko-KR" altLang="en-US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">
                <a:tc>
                  <a:txBody>
                    <a:bodyPr/>
                    <a:lstStyle/>
                    <a:p>
                      <a:pPr algn="r" latinLnBrk="1"/>
                      <a:endParaRPr lang="ko-KR" alt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72000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Smoking</a:t>
                      </a:r>
                      <a:r>
                        <a:rPr lang="en-US" altLang="ko-KR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≥ 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r>
                        <a:rPr lang="en-US" altLang="ko-KR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pack-year, current smoker or </a:t>
                      </a:r>
                      <a:r>
                        <a:rPr lang="en-US" altLang="ko-KR" sz="18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quit time </a:t>
                      </a:r>
                      <a:r>
                        <a:rPr lang="en-US" altLang="ko-KR" sz="18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 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5</a:t>
                      </a:r>
                      <a:r>
                        <a:rPr lang="en-US" altLang="ko-KR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 years</a:t>
                      </a:r>
                      <a:endParaRPr lang="ko-KR" altLang="en-US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Method</a:t>
                      </a:r>
                      <a:endParaRPr lang="ko-KR" alt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72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LDCT</a:t>
                      </a:r>
                      <a:endParaRPr lang="ko-KR" altLang="en-US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Interval</a:t>
                      </a:r>
                      <a:endParaRPr lang="ko-KR" alt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72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Annually</a:t>
                      </a:r>
                      <a:endParaRPr lang="ko-KR" alt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Accompanied</a:t>
                      </a:r>
                      <a:endParaRPr lang="ko-KR" altLang="en-US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72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Education,</a:t>
                      </a:r>
                      <a:r>
                        <a:rPr lang="en-US" altLang="ko-KR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smoking cessation</a:t>
                      </a:r>
                      <a:endParaRPr lang="ko-KR" altLang="en-US" sz="18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689" y="6550223"/>
            <a:ext cx="394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Field JK, et al. ESMO Open. 2019;4(5):e000577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55776" cy="6453336"/>
            <a:chOff x="0" y="0"/>
            <a:chExt cx="9155776" cy="64533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3227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429000"/>
              <a:ext cx="9155776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직선 연결선 6"/>
            <p:cNvCxnSpPr/>
            <p:nvPr/>
          </p:nvCxnSpPr>
          <p:spPr>
            <a:xfrm>
              <a:off x="3995936" y="4005064"/>
              <a:ext cx="482453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107504" y="4293096"/>
              <a:ext cx="100811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467544" y="6165304"/>
              <a:ext cx="82809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우리는 무엇을 해야 것인가</a:t>
            </a:r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?</a:t>
            </a:r>
            <a:endParaRPr lang="ko-KR" altLang="en-US" sz="28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2204864"/>
            <a:ext cx="8245424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3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미래 지향점</a:t>
            </a:r>
            <a:endParaRPr lang="en-US" altLang="ko-KR" sz="3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1.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한국형 폐암 발생 예측모델 개발</a:t>
            </a:r>
            <a:endParaRPr lang="en-US" altLang="ko-KR" sz="2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2.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생물 표지자 도입</a:t>
            </a:r>
            <a:endParaRPr lang="en-US" altLang="ko-KR" sz="2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3.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폐암검진 방법에 대한 연구</a:t>
            </a:r>
            <a:endParaRPr lang="en-US" altLang="ko-KR" sz="2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4.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발생 위험에 기반한 검진 주기 설정</a:t>
            </a:r>
            <a:endParaRPr lang="en-US" altLang="ko-KR" sz="2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endParaRPr lang="en-US" altLang="ko-KR" sz="24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5.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검진 인프라 구축</a:t>
            </a:r>
            <a:endParaRPr lang="ko-KR" altLang="en-US" sz="2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6.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금연</a:t>
            </a:r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환경 공해 해결에 대한 노력</a:t>
            </a:r>
          </a:p>
          <a:p>
            <a:endParaRPr lang="en-US" altLang="ko-KR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ko-KR" alt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용어정리</a:t>
            </a:r>
            <a:endParaRPr lang="ko-KR" altLang="en-US" sz="36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75856" y="2852937"/>
          <a:ext cx="5616623" cy="372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  <a:gridCol w="1656184"/>
                <a:gridCol w="1457012"/>
                <a:gridCol w="1135275"/>
              </a:tblGrid>
              <a:tr h="18271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 </a:t>
                      </a: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있음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 </a:t>
                      </a:r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없음</a:t>
                      </a:r>
                      <a:endParaRPr lang="ko-KR" altLang="en-US" b="1" dirty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검사 </a:t>
                      </a: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양성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R="180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A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[</a:t>
                      </a:r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진양성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]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[</a:t>
                      </a:r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위양성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]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A+B</a:t>
                      </a:r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검사 </a:t>
                      </a:r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음성</a:t>
                      </a:r>
                      <a:endParaRPr lang="ko-KR" altLang="en-US" b="1" dirty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R="180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C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[</a:t>
                      </a:r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위음성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]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D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[</a:t>
                      </a:r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진음성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]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C+D</a:t>
                      </a:r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1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A+C</a:t>
                      </a:r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B+D</a:t>
                      </a:r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altLang="ko-KR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lang="en-US" altLang="ko-K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B+C+D</a:t>
                      </a:r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5325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 </a:t>
                      </a:r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(</a:t>
                      </a:r>
                      <a:r>
                        <a:rPr lang="ko-KR" altLang="en-US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진양성율</a:t>
                      </a:r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=) </a:t>
                      </a:r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민감도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altLang="ko-KR" baseline="0" dirty="0" smtClean="0">
                          <a:latin typeface="Tahoma" pitchFamily="34" charset="0"/>
                          <a:cs typeface="Tahoma" pitchFamily="34" charset="0"/>
                        </a:rPr>
                        <a:t> / (A+C)</a:t>
                      </a:r>
                      <a:endParaRPr lang="ko-KR" altLang="en-US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특이도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=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D / (B+D)</a:t>
                      </a:r>
                      <a:endParaRPr lang="ko-KR" altLang="en-US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ko-KR" altLang="en-US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양성예측도 </a:t>
                      </a:r>
                      <a:r>
                        <a:rPr lang="en-US" altLang="ko-KR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A / (A+B)</a:t>
                      </a:r>
                      <a:endParaRPr lang="ko-KR" altLang="en-US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ko-KR" altLang="en-US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음성예측도</a:t>
                      </a:r>
                      <a:r>
                        <a:rPr lang="en-US" altLang="ko-KR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=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Tahoma" pitchFamily="34" charset="0"/>
                          <a:cs typeface="Tahoma" pitchFamily="34" charset="0"/>
                        </a:rPr>
                        <a:t>D / (C+D)</a:t>
                      </a:r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양성률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(A+B) / (A+B+C+D)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(1-</a:t>
                      </a: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특이도</a:t>
                      </a: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=) </a:t>
                      </a: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위양성률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 / (B+D)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005"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(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)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발견률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=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 / (A+B+C+D)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7200" marB="72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6" y="1916832"/>
          <a:ext cx="4824536" cy="29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2592288"/>
              </a:tblGrid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혈액에서 측정한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 농도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CT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에서</a:t>
                      </a:r>
                      <a:r>
                        <a:rPr lang="en-US" altLang="ko-KR" sz="14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발견된 결절의 크기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9mm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8mm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7mm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6mm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5mm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4mm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3mm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6ug/</a:t>
                      </a:r>
                      <a:r>
                        <a:rPr lang="en-US" altLang="ko-KR" sz="1400" b="1" dirty="0" err="1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mL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2mm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  <a:tr h="22911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1mm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28800" marB="28800"/>
                </a:tc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323529" y="3284984"/>
            <a:ext cx="2952327" cy="646331"/>
            <a:chOff x="323529" y="3284984"/>
            <a:chExt cx="2952327" cy="646331"/>
          </a:xfrm>
        </p:grpSpPr>
        <p:cxnSp>
          <p:nvCxnSpPr>
            <p:cNvPr id="7" name="직선 화살표 연결선 6"/>
            <p:cNvCxnSpPr/>
            <p:nvPr/>
          </p:nvCxnSpPr>
          <p:spPr>
            <a:xfrm>
              <a:off x="1403648" y="3573016"/>
              <a:ext cx="1872208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3529" y="328498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Cut-off</a:t>
              </a:r>
            </a:p>
            <a:p>
              <a:pPr algn="ctr"/>
              <a:r>
                <a:rPr lang="ko-KR" altLang="en-US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커트라인</a:t>
              </a:r>
              <a:endPara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644008" y="2276872"/>
            <a:ext cx="1832554" cy="576064"/>
            <a:chOff x="4644008" y="2276872"/>
            <a:chExt cx="1832554" cy="576064"/>
          </a:xfrm>
        </p:grpSpPr>
        <p:sp>
          <p:nvSpPr>
            <p:cNvPr id="8" name="TextBox 7"/>
            <p:cNvSpPr txBox="1"/>
            <p:nvPr/>
          </p:nvSpPr>
          <p:spPr>
            <a:xfrm>
              <a:off x="4644008" y="2276872"/>
              <a:ext cx="1832554" cy="461665"/>
            </a:xfrm>
            <a:prstGeom prst="rect">
              <a:avLst/>
            </a:prstGeom>
            <a:noFill/>
            <a:ln w="3175" cmpd="sng">
              <a:solidFill>
                <a:srgbClr val="FF0000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폐암 있음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현미경으로 </a:t>
              </a:r>
              <a:endParaRPr lang="en-US" altLang="ko-KR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암세포가 있음을 확인함</a:t>
              </a:r>
              <a:endPara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5652120" y="2708920"/>
              <a:ext cx="0" cy="144016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915816" y="260648"/>
            <a:ext cx="5751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검사법의 민감도</a:t>
            </a:r>
            <a:r>
              <a:rPr lang="en-US" altLang="ko-KR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폐암이 있는 사람들을 폐암이 있다고 진단하는 능력</a:t>
            </a:r>
            <a:endParaRPr lang="en-US" altLang="ko-KR" sz="1400" dirty="0" smtClean="0">
              <a:solidFill>
                <a:srgbClr val="66CCFF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검사법의 특이도</a:t>
            </a:r>
            <a:r>
              <a:rPr lang="en-US" altLang="ko-KR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폐암이 없는 사람들을 폐암이 없다고 진단하는 능력</a:t>
            </a:r>
            <a:endParaRPr lang="en-US" altLang="ko-KR" sz="1400" dirty="0" smtClean="0">
              <a:solidFill>
                <a:srgbClr val="66CCFF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검사법의 양성 예측도 </a:t>
            </a:r>
            <a:r>
              <a:rPr lang="en-US" altLang="ko-KR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검사가 양성 결과일 때 진짜로 폐암일 확률</a:t>
            </a:r>
            <a:endParaRPr lang="en-US" altLang="ko-KR" sz="1400" dirty="0" smtClean="0">
              <a:solidFill>
                <a:srgbClr val="66CCFF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검사의 음성 예측도</a:t>
            </a:r>
            <a:r>
              <a:rPr lang="en-US" altLang="ko-KR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smtClean="0">
                <a:solidFill>
                  <a:srgbClr val="66CCFF"/>
                </a:solidFill>
                <a:latin typeface="맑은 고딕" pitchFamily="50" charset="-127"/>
                <a:ea typeface="맑은 고딕" pitchFamily="50" charset="-127"/>
              </a:rPr>
              <a:t>검사가 음성 결과일 때 진짜로 폐암이 아닐 확률</a:t>
            </a:r>
            <a:endParaRPr lang="ko-KR" altLang="en-US" sz="1400" dirty="0">
              <a:solidFill>
                <a:srgbClr val="66CC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195736" y="980728"/>
            <a:ext cx="6640878" cy="5697834"/>
            <a:chOff x="2195736" y="980728"/>
            <a:chExt cx="6640878" cy="56978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980728"/>
              <a:ext cx="6640878" cy="5697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300192" y="3861048"/>
              <a:ext cx="15792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위양성률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[1-</a:t>
              </a:r>
              <a:r>
                <a:rPr lang="ko-KR" altLang="en-US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특이도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4429853" y="2317522"/>
              <a:ext cx="142539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민감도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lang="ko-KR" altLang="en-US" sz="1200" b="1" dirty="0" err="1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진양성률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lang="ko-KR" altLang="en-US" sz="12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404664"/>
            <a:ext cx="5379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u="sng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검사법의 우수성 판정 방법</a:t>
            </a:r>
            <a:endParaRPr lang="en-US" altLang="ko-KR" sz="2000" b="1" u="sng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endParaRPr lang="en-US" altLang="ko-KR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ROC (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eceiver 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perating 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haracteristic)</a:t>
            </a:r>
          </a:p>
          <a:p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AUC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곡선 아래 면적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 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nder </a:t>
            </a:r>
            <a:r>
              <a:rPr lang="en-US" altLang="ko-KR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urve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 </a:t>
            </a:r>
          </a:p>
          <a:p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79712" y="5805264"/>
            <a:ext cx="2520280" cy="216024"/>
            <a:chOff x="1979712" y="5805264"/>
            <a:chExt cx="2520280" cy="216024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979712" y="6021288"/>
              <a:ext cx="2520280" cy="0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2051720" y="5805264"/>
              <a:ext cx="0" cy="216024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4427984" y="5805264"/>
              <a:ext cx="0" cy="216024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결절의 크기는 그 것이 폐암이 확률과 비례한다</a:t>
            </a:r>
            <a:endParaRPr lang="ko-KR" altLang="en-US" sz="28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11560" y="2276872"/>
          <a:ext cx="7992886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7"/>
                <a:gridCol w="1080120"/>
                <a:gridCol w="1008112"/>
                <a:gridCol w="1080120"/>
                <a:gridCol w="1080120"/>
                <a:gridCol w="792087"/>
              </a:tblGrid>
              <a:tr h="273630">
                <a:tc gridSpan="6"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 </a:t>
                      </a:r>
                      <a:r>
                        <a:rPr lang="en-US" altLang="ko-K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ELCAP study</a:t>
                      </a:r>
                    </a:p>
                    <a:p>
                      <a:pPr latinLnBrk="1"/>
                      <a:r>
                        <a:rPr lang="en-US" altLang="ko-KR" sz="1400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1000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명의 </a:t>
                      </a:r>
                      <a:r>
                        <a:rPr lang="ko-KR" altLang="en-US" sz="1400" b="0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증상없는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ko-KR" altLang="en-US" sz="1400" b="0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자원자</a:t>
                      </a:r>
                      <a:endParaRPr lang="en-US" altLang="ko-KR" sz="1400" b="0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400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60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세 이상</a:t>
                      </a:r>
                      <a:endParaRPr lang="en-US" altLang="ko-KR" sz="1400" b="0" baseline="0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400" b="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ko-KR" altLang="en-US" sz="1400" b="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최소 </a:t>
                      </a:r>
                      <a:r>
                        <a:rPr lang="en-US" altLang="ko-KR" sz="1400" b="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10</a:t>
                      </a:r>
                      <a:r>
                        <a:rPr lang="ko-KR" altLang="en-US" sz="1400" b="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갑년의 </a:t>
                      </a:r>
                      <a:r>
                        <a:rPr lang="ko-KR" altLang="en-US" sz="1400" b="0" baseline="0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흡연력</a:t>
                      </a:r>
                      <a:endParaRPr lang="en-US" altLang="ko-KR" sz="1400" b="0" baseline="0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latinLnBrk="1"/>
                      <a:r>
                        <a:rPr lang="en-US" altLang="ko-KR" sz="1400" b="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ko-KR" altLang="en-US" sz="1400" b="0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암 병력이 없음</a:t>
                      </a:r>
                      <a:endParaRPr lang="en-US" altLang="ko-KR" sz="1400" b="0" baseline="0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latinLnBrk="1"/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200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2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저선량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흉부</a:t>
                      </a:r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CT</a:t>
                      </a:r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에서 발견된 비석회화 결절의 크기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72000" marR="72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2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2-5 mm</a:t>
                      </a:r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6-10 mm</a:t>
                      </a:r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11-20 mm</a:t>
                      </a:r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21-45 mm</a:t>
                      </a:r>
                      <a:endParaRPr lang="ko-KR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endParaRPr lang="ko-KR" altLang="en-US" sz="1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결절이 발견된 사람 수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72000" marR="72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99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46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5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159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폐암 환자 수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11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4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19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결절이 폐암일 확률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72000" marR="72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1%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24%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33%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80%</a:t>
                      </a:r>
                      <a:endParaRPr lang="ko-KR" altLang="en-US" sz="1400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21%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55170" y="6550223"/>
            <a:ext cx="368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Henschke CI, et al. Lancet 1999;354:99-105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NLST 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연구에서 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“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의미 있는 결절 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양성</a:t>
            </a:r>
            <a:r>
              <a:rPr lang="en-US" altLang="ko-KR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)”</a:t>
            </a:r>
            <a:r>
              <a:rPr lang="ko-KR" altLang="en-US" sz="24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판정 기준 변경에 따른 검진 지표의 변화</a:t>
            </a:r>
            <a:endParaRPr lang="ko-KR" altLang="en-US" sz="24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6892" y="6334780"/>
            <a:ext cx="4187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Aberle DR, et al. N Engl J Med. 2011;365:395-409</a:t>
            </a:r>
            <a:endParaRPr lang="en-US" altLang="ko-K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Pinsky</a:t>
            </a:r>
            <a:r>
              <a:rPr lang="en-US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PF, et al. Ann Intern Med. 2015;162:485-91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7" y="2132856"/>
          <a:ext cx="8568954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7"/>
                <a:gridCol w="1728192"/>
                <a:gridCol w="1512168"/>
                <a:gridCol w="1728192"/>
                <a:gridCol w="1656185"/>
              </a:tblGrid>
              <a:tr h="285460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첫 검진 </a:t>
                      </a:r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CT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이후에</a:t>
                      </a:r>
                      <a:r>
                        <a:rPr lang="en-US" altLang="ko-KR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lang="ko-KR" altLang="en-US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검사한 </a:t>
                      </a:r>
                      <a:r>
                        <a:rPr lang="en-US" altLang="ko-KR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CT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713651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Lung-RADS</a:t>
                      </a: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고형결절</a:t>
                      </a:r>
                      <a:endParaRPr lang="en-US" altLang="ko-KR" b="1" dirty="0" smtClean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≥</a:t>
                      </a:r>
                      <a:r>
                        <a:rPr lang="en-US" altLang="ko-KR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6mm</a:t>
                      </a:r>
                      <a:endParaRPr lang="ko-KR" altLang="en-US" b="1" dirty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NLST </a:t>
                      </a:r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기준</a:t>
                      </a:r>
                      <a:endParaRPr lang="en-US" altLang="ko-KR" b="1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고형결절 </a:t>
                      </a:r>
                      <a:endParaRPr lang="en-US" altLang="ko-KR" b="1" dirty="0" smtClean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≥</a:t>
                      </a:r>
                      <a:r>
                        <a:rPr lang="en-US" altLang="ko-KR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4mm</a:t>
                      </a:r>
                      <a:endParaRPr lang="ko-KR" altLang="en-US" b="1" dirty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Lung-RADS</a:t>
                      </a: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고형결절</a:t>
                      </a:r>
                      <a:endParaRPr lang="en-US" altLang="ko-KR" b="1" dirty="0" smtClean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≥</a:t>
                      </a:r>
                      <a:r>
                        <a:rPr lang="en-US" altLang="ko-KR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6mm</a:t>
                      </a:r>
                      <a:endParaRPr lang="ko-KR" altLang="en-US" b="1" dirty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NLST</a:t>
                      </a:r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기준</a:t>
                      </a:r>
                      <a:endParaRPr lang="en-US" altLang="ko-KR" b="1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고형결절 ≥</a:t>
                      </a:r>
                      <a:r>
                        <a:rPr lang="en-US" altLang="ko-KR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4mm</a:t>
                      </a:r>
                      <a:endParaRPr lang="ko-KR" altLang="en-US" b="1" dirty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양성률</a:t>
                      </a:r>
                      <a:endParaRPr lang="ko-KR" altLang="en-US" b="1" baseline="30000" dirty="0" smtClean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13.6%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27.3%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5.9%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22.4%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민감도 </a:t>
                      </a:r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(</a:t>
                      </a:r>
                      <a:r>
                        <a:rPr lang="ko-KR" altLang="en-US" b="1" dirty="0" err="1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진양성률</a:t>
                      </a:r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)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84.9%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95.5%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78.6%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93.8%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</a:tr>
              <a:tr h="2854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baseline="0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위양성률</a:t>
                      </a:r>
                      <a:endParaRPr lang="ko-KR" altLang="en-US" b="1" baseline="0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12.8%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26.6%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5.3%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21.8%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solidFill>
                      <a:srgbClr val="FFFFCC"/>
                    </a:solidFill>
                  </a:tcPr>
                </a:tc>
              </a:tr>
              <a:tr h="2854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양성예측도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6.9%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3.8%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11.0%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3.5%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/>
                </a:tc>
              </a:tr>
              <a:tr h="2854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음성예측도</a:t>
                      </a:r>
                      <a:endParaRPr lang="ko-KR" altLang="en-US" b="1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99.8%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99.9%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99.8%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  <a:cs typeface="Tahoma" pitchFamily="34" charset="0"/>
                        </a:rPr>
                        <a:t>99.9%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4">
                <a:tc gridSpan="5"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폐암검진의 </a:t>
            </a:r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</a:t>
            </a:r>
            <a:r>
              <a:rPr lang="ko-KR" altLang="en-US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단계 접근법</a:t>
            </a:r>
            <a:endParaRPr lang="ko-KR" altLang="en-US" sz="28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02" y="2492896"/>
            <a:ext cx="90091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Step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발생 위험이 높은 군을 찾아서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: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민감도가 높은 검사로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가능성이 있는 것들을 </a:t>
            </a:r>
            <a:r>
              <a:rPr lang="ko-KR" altLang="en-US" sz="2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추리고</a:t>
            </a:r>
            <a:endParaRPr lang="en-US" altLang="ko-KR" sz="24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</a:t>
            </a:r>
            <a:r>
              <a:rPr lang="ko-KR" altLang="en-US" sz="24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: </a:t>
            </a:r>
            <a:r>
              <a:rPr lang="ko-KR" altLang="en-US" sz="24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특이도가 높은 검사로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폐암 가능성이 낮은 것들을 </a:t>
            </a:r>
            <a:r>
              <a:rPr lang="ko-KR" altLang="en-US" sz="2400" b="1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버린다</a:t>
            </a:r>
            <a:endParaRPr lang="en-US" altLang="ko-KR" sz="2400" b="1" dirty="0" smtClean="0">
              <a:solidFill>
                <a:srgbClr val="FF6600"/>
              </a:solidFill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endParaRPr lang="en-US" altLang="ko-KR" sz="2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1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단계와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단계를 거쳐서 남는 것들을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      정밀검사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추적검사 하여 진짜 폐암을 찾아낸다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..</a:t>
            </a:r>
            <a:endParaRPr lang="ko-KR" altLang="en-US" sz="2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78847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양성 </a:t>
            </a:r>
            <a:r>
              <a:rPr lang="en-US" altLang="ko-KR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≠ </a:t>
            </a:r>
            <a:r>
              <a:rPr lang="en-US" altLang="ko-KR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폐암</a:t>
            </a:r>
            <a:r>
              <a:rPr lang="en-US" altLang="ko-KR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환자</a:t>
            </a:r>
            <a:endParaRPr lang="ko-KR" altLang="en-US" sz="66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3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위양성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≠ 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가짜 환자</a:t>
            </a:r>
            <a:endParaRPr lang="ko-KR" altLang="en-US" sz="6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869160"/>
            <a:ext cx="8949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“LDCT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검사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양성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의미는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CT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촬영에서 발견된 결절이 폐암일 가능성이 가능성이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있으니 이 사람들을 좀 더 면밀히 조사하자는 뜻입니다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중에서 상당히 많은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사람이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폐암 없음으로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위양성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결론 지어지고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일부만 폐암으로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진양성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진단됩니다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저선량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흉부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CT (LDCT)</a:t>
            </a:r>
            <a:r>
              <a:rPr lang="ko-KR" altLang="en-US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에 의한 폐암사망률의 감소</a:t>
            </a:r>
            <a: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/>
            </a:r>
            <a:br>
              <a:rPr lang="en-US" altLang="ko-KR" sz="2400" dirty="0" smtClean="0">
                <a:solidFill>
                  <a:srgbClr val="66FFFF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</a:br>
            <a:r>
              <a:rPr lang="en-US" altLang="ko-KR" sz="2000" dirty="0" smtClean="0">
                <a:solidFill>
                  <a:srgbClr val="66CC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Lung Screening Trial (NLST)</a:t>
            </a:r>
            <a:endParaRPr lang="ko-KR" altLang="en-US" sz="2000" dirty="0">
              <a:solidFill>
                <a:srgbClr val="66CC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093" y="6550223"/>
            <a:ext cx="415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Aberle DR, et al. N Engl J Med. 2011;365:395-409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7959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미국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35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개 의료기관에서 조건에 맞는 대상 수검자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N=53,454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등록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[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2002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8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월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-2004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4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월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]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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흡연량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≥ 30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갑년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현재 흡연자 또는 금연 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15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이 경과하지 않은 과거 흡연자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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  <a:sym typeface="Wingdings"/>
              </a:rPr>
              <a:t>나이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55-74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세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pPr>
              <a:buFont typeface="Wingdings"/>
              <a:buChar char="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폐암 가능성이 있는 증상 소유자는 제외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(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객혈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체중감소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≥ 6.8kg/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</a:p>
          <a:p>
            <a:endParaRPr lang="en-US" altLang="ko-KR" sz="800" dirty="0" smtClean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  <a:p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무작위 배정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매년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LDCT (0, 1, 2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vs.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일반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x-ray, 2009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12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월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31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일까지 추적 관찰함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(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추적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중위수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6.5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)</a:t>
            </a:r>
          </a:p>
        </p:txBody>
      </p:sp>
      <p:grpSp>
        <p:nvGrpSpPr>
          <p:cNvPr id="5" name="그룹 6"/>
          <p:cNvGrpSpPr/>
          <p:nvPr/>
        </p:nvGrpSpPr>
        <p:grpSpPr>
          <a:xfrm>
            <a:off x="1907704" y="2996952"/>
            <a:ext cx="4896544" cy="3600400"/>
            <a:chOff x="3923928" y="3212976"/>
            <a:chExt cx="4896544" cy="32925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3259065"/>
              <a:ext cx="4824536" cy="3246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3923928" y="3212976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907704" y="2996952"/>
            <a:ext cx="5616624" cy="3589367"/>
            <a:chOff x="1907704" y="2996952"/>
            <a:chExt cx="5616624" cy="3589367"/>
          </a:xfrm>
        </p:grpSpPr>
        <p:sp>
          <p:nvSpPr>
            <p:cNvPr id="10" name="TextBox 9"/>
            <p:cNvSpPr txBox="1"/>
            <p:nvPr/>
          </p:nvSpPr>
          <p:spPr>
            <a:xfrm>
              <a:off x="1907704" y="2996952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폐암으로 인한 사망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83568" y="4581128"/>
              <a:ext cx="2736304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폐암으로 </a:t>
              </a:r>
              <a:r>
                <a:rPr lang="ko-KR" altLang="en-US" sz="1200" b="1" smtClean="0">
                  <a:latin typeface="맑은 고딕" pitchFamily="50" charset="-127"/>
                  <a:ea typeface="맑은 고딕" pitchFamily="50" charset="-127"/>
                </a:rPr>
                <a:t>인한 누적 사망자 수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9872" y="6309320"/>
              <a:ext cx="2592288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무작위 배정 후 시간 경과 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년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128" y="3429000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흉부 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x-ray </a:t>
              </a:r>
              <a:r>
                <a:rPr lang="ko-KR" altLang="en-US" sz="1200" b="1" dirty="0" err="1" smtClean="0">
                  <a:latin typeface="맑은 고딕" pitchFamily="50" charset="-127"/>
                  <a:ea typeface="맑은 고딕" pitchFamily="50" charset="-127"/>
                </a:rPr>
                <a:t>촬영군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6136" y="4005064"/>
              <a:ext cx="172819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latin typeface="맑은 고딕" pitchFamily="50" charset="-127"/>
                  <a:ea typeface="맑은 고딕" pitchFamily="50" charset="-127"/>
                </a:rPr>
                <a:t>저선량</a:t>
              </a:r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흉부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CT </a:t>
              </a:r>
              <a:r>
                <a:rPr lang="ko-KR" altLang="en-US" sz="1200" b="1" dirty="0" err="1" smtClean="0">
                  <a:latin typeface="맑은 고딕" pitchFamily="50" charset="-127"/>
                  <a:ea typeface="맑은 고딕" pitchFamily="50" charset="-127"/>
                </a:rPr>
                <a:t>촬영군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483768" y="3645024"/>
            <a:ext cx="3312368" cy="646331"/>
            <a:chOff x="2483768" y="3645024"/>
            <a:chExt cx="3312368" cy="646331"/>
          </a:xfrm>
        </p:grpSpPr>
        <p:cxnSp>
          <p:nvCxnSpPr>
            <p:cNvPr id="17" name="직선 화살표 연결선 16"/>
            <p:cNvCxnSpPr/>
            <p:nvPr/>
          </p:nvCxnSpPr>
          <p:spPr>
            <a:xfrm>
              <a:off x="5796136" y="3789040"/>
              <a:ext cx="0" cy="432048"/>
            </a:xfrm>
            <a:prstGeom prst="straightConnector1">
              <a:avLst/>
            </a:prstGeom>
            <a:ln w="127000" cmpd="sng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83768" y="3645024"/>
              <a:ext cx="3188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b="1" dirty="0" err="1" smtClean="0">
                  <a:latin typeface="맑은 고딕" pitchFamily="50" charset="-127"/>
                  <a:ea typeface="맑은 고딕" pitchFamily="50" charset="-127"/>
                </a:rPr>
                <a:t>사망위험비</a:t>
              </a: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(Hazard Ratio)</a:t>
              </a:r>
            </a:p>
            <a:p>
              <a:pPr algn="r"/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20% </a:t>
              </a:r>
              <a:r>
                <a:rPr lang="ko-KR" altLang="en-US" b="1" dirty="0" smtClean="0">
                  <a:latin typeface="맑은 고딕" pitchFamily="50" charset="-127"/>
                  <a:ea typeface="맑은 고딕" pitchFamily="50" charset="-127"/>
                </a:rPr>
                <a:t>감소</a:t>
              </a: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; </a:t>
              </a:r>
              <a:r>
                <a:rPr lang="en-US" altLang="ko-KR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HR 0.8, p=0.02</a:t>
              </a:r>
              <a:endParaRPr lang="ko-KR" altLang="en-US" b="1" dirty="0">
                <a:solidFill>
                  <a:srgbClr val="FF0000"/>
                </a:solidFill>
                <a:latin typeface="Tahoma" pitchFamily="34" charset="0"/>
                <a:ea typeface="맑은 고딕" pitchFamily="50" charset="-127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384</TotalTime>
  <Words>2211</Words>
  <Application>Microsoft Office PowerPoint</Application>
  <PresentationFormat>화면 슬라이드 쇼(4:3)</PresentationFormat>
  <Paragraphs>474</Paragraphs>
  <Slides>28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모듈</vt:lpstr>
      <vt:lpstr>장 승 훈  대한폐암학회, 홍보이사 폐암검진권고안 제정위원 폐암검진 시범사업 총괄 위원, 폐암 발생위험 모델개발팀장 국가 폐암검진 질 관리 및 전문인력 교육 지원 사업 책임자 한림대학교성심병원 폐센터장, 호흡기내과장, 내과 과장 </vt:lpstr>
      <vt:lpstr>발표 내용</vt:lpstr>
      <vt:lpstr>용어정리</vt:lpstr>
      <vt:lpstr>슬라이드 4</vt:lpstr>
      <vt:lpstr>결절의 크기는 그 것이 폐암이 확률과 비례한다</vt:lpstr>
      <vt:lpstr>NLST 연구에서 “의미 있는 결절 (양성)” 판정 기준 변경에 따른 검진 지표의 변화</vt:lpstr>
      <vt:lpstr>폐암검진의 2 단계 접근법</vt:lpstr>
      <vt:lpstr>슬라이드 8</vt:lpstr>
      <vt:lpstr>저선량 흉부CT (LDCT)에 의한 폐암사망률의 감소 National Lung Screening Trial (NLST)</vt:lpstr>
      <vt:lpstr>장기간의 폐암검진이 MILD 연구에서 10년 시점의 사망률을 감소시키다: 폐암검진 효과의 새로운 확인 (이탈리아연구)</vt:lpstr>
      <vt:lpstr>NELSON 연구: 고위험 현재 흡연자와 과거 흡연자를 대상으로 저선량 흉부CT 선별검사를 시행하여 10년 시점의 폐암 사망률을 줄이다 (네덜란드-벨기에 연구)</vt:lpstr>
      <vt:lpstr>폐암 사망자 1명을 줄이기 위하여…</vt:lpstr>
      <vt:lpstr>폐암발생 고위험군을 찾아내는 전략</vt:lpstr>
      <vt:lpstr>슬라이드 14</vt:lpstr>
      <vt:lpstr>슬라이드 15</vt:lpstr>
      <vt:lpstr>ILST, International Lung Screen Trial</vt:lpstr>
      <vt:lpstr>폐암검진에 대한 생물표지자(바이오마커)</vt:lpstr>
      <vt:lpstr>                        폐암에서 자가항체검사의 임상적 타당성</vt:lpstr>
      <vt:lpstr>miR-Test (micro-RNA): 폐암 조기 진단을 위한 혈액검사</vt:lpstr>
      <vt:lpstr>저선량 흉부CT 검진에서 혈장 micro-RNA의 임상적 유용성 A correlative MILD trial study</vt:lpstr>
      <vt:lpstr>혈중 micro-RNA와 LDCT로 폐암검진에서 불필요한 LDCT 반복 촬영을 줄일 수 있다; bioMILD trial</vt:lpstr>
      <vt:lpstr>BioMILD trial</vt:lpstr>
      <vt:lpstr>CT에서 발견된 결절이 폐암일 확률</vt:lpstr>
      <vt:lpstr>폐암 검진의 2 단계 접근법</vt:lpstr>
      <vt:lpstr>슬라이드 25</vt:lpstr>
      <vt:lpstr>China National Lung Cancer Screening Guideline with LDCT (2015, 2018 version)</vt:lpstr>
      <vt:lpstr>슬라이드 27</vt:lpstr>
      <vt:lpstr>우리는 무엇을 해야 것인가?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 승 훈  대한폐암학회, 홍보이사 폐암검진 시범사업 총괄 위원, 폐암 발생위험 모델개발팀장 한림대학교성심병원 호흡기내과 </dc:title>
  <dc:creator>Windows User</dc:creator>
  <cp:lastModifiedBy>장승훈</cp:lastModifiedBy>
  <cp:revision>84</cp:revision>
  <dcterms:created xsi:type="dcterms:W3CDTF">2019-11-02T08:25:11Z</dcterms:created>
  <dcterms:modified xsi:type="dcterms:W3CDTF">2019-11-06T17:01:38Z</dcterms:modified>
</cp:coreProperties>
</file>